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5_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85" r:id="rId6"/>
    <p:sldId id="259" r:id="rId7"/>
    <p:sldId id="286" r:id="rId8"/>
    <p:sldId id="261" r:id="rId9"/>
    <p:sldId id="262" r:id="rId10"/>
    <p:sldId id="281" r:id="rId11"/>
    <p:sldId id="273" r:id="rId12"/>
    <p:sldId id="279" r:id="rId13"/>
    <p:sldId id="287" r:id="rId14"/>
    <p:sldId id="284" r:id="rId15"/>
    <p:sldId id="278" r:id="rId16"/>
    <p:sldId id="282" r:id="rId17"/>
    <p:sldId id="288" r:id="rId18"/>
    <p:sldId id="264" r:id="rId19"/>
    <p:sldId id="267" r:id="rId20"/>
  </p:sldIdLst>
  <p:sldSz cx="18288000" cy="10287000"/>
  <p:notesSz cx="6858000" cy="9144000"/>
  <p:embeddedFontLst>
    <p:embeddedFont>
      <p:font typeface="Avenir" panose="020B0604020202020204" charset="0"/>
      <p:regular r:id="rId22"/>
    </p:embeddedFont>
    <p:embeddedFont>
      <p:font typeface="Avenir Bold" panose="020B0604020202020204" charset="0"/>
      <p:regular r:id="rId23"/>
    </p:embeddedFont>
    <p:embeddedFont>
      <p:font typeface="Avenir Medium" panose="020B0604020202020204" charset="0"/>
      <p:regular r:id="rId24"/>
    </p:embeddedFont>
    <p:embeddedFont>
      <p:font typeface="Avenir Next LT Pro" panose="020B0504020202020204" pitchFamily="34" charset="0"/>
      <p:regular r:id="rId25"/>
      <p:bold r:id="rId26"/>
      <p:italic r:id="rId27"/>
      <p:boldItalic r:id="rId28"/>
    </p:embeddedFont>
    <p:embeddedFont>
      <p:font typeface="Avenir Next LT Pro Demi" panose="020B0704020202020204" pitchFamily="34" charset="0"/>
      <p:bold r:id="rId29"/>
      <p:boldItalic r:id="rId30"/>
    </p:embeddedFont>
    <p:embeddedFont>
      <p:font typeface="Avenir Ultra-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6D1B64-9103-BF7A-AC62-A989E55A35E2}" name="Megan Garvey" initials="MG" userId="S::mgarvey@agricapture.com::d904b553-7cc5-4215-b781-c99fbb7ae66a" providerId="AD"/>
  <p188:author id="{81BA6C93-5C6C-7B9E-CD81-092BA787DC3A}" name="Tyler Hull" initials="TH" userId="S::thull@agricapture.com::aa22686d-3b40-4d5e-93fc-3b6953a3fe28" providerId="AD"/>
  <p188:author id="{F94CEB9E-8E62-7B5C-9706-D642555D4773}" name="John Lanahan" initials="JL" userId="S::jlanahan@agricapture.com::79e82a99-8bcc-4359-a64d-708e818a480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67"/>
    <a:srgbClr val="80AF41"/>
    <a:srgbClr val="F7F7F7"/>
    <a:srgbClr val="276C26"/>
    <a:srgbClr val="4F6311"/>
    <a:srgbClr val="4A8F35"/>
    <a:srgbClr val="BEBEBE"/>
    <a:srgbClr val="6B6B6B"/>
    <a:srgbClr val="D6C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6A559F-4DD9-4B54-9062-34DF5C43CA57}" v="28" dt="2025-08-05T13:30:04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428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581403-CA00-43ED-AF7B-DD8E03E3B1AD}" authorId="{B26D1B64-9103-BF7A-AC62-A989E55A35E2}" status="resolved" created="2025-07-01T15:44:45.92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1"/>
      <ac:spMk id="2" creationId="{00000000-0000-0000-0000-000000000000}"/>
    </ac:deMkLst>
    <p188:txBody>
      <a:bodyPr/>
      <a:lstStyle/>
      <a:p>
        <a:r>
          <a:rPr lang="en-US"/>
          <a:t>Add in 3rd party verification?</a:t>
        </a:r>
      </a:p>
    </p188:txBody>
  </p188:cm>
  <p188:cm id="{58FD0627-7EA5-427D-AAE9-5B2E444D8E67}" authorId="{F94CEB9E-8E62-7B5C-9706-D642555D4773}" status="resolved" created="2025-07-09T16:15:13.73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1"/>
      <ac:spMk id="5" creationId="{00000000-0000-0000-0000-000000000000}"/>
      <ac:txMk cp="45">
        <ac:context len="58" hash="3113573915"/>
      </ac:txMk>
    </ac:txMkLst>
    <p188:pos x="2199189" y="1649392"/>
    <p188:txBody>
      <a:bodyPr/>
      <a:lstStyle/>
      <a:p>
        <a:r>
          <a:rPr lang="en-US"/>
          <a:t>can't remember if we do protein still or not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3378D-1B78-484A-86B2-0036701D7F6D}" type="datetimeFigureOut"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BD2CC-014F-4205-BF09-D5204CDE8D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2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B9CDA-4B8B-9DDA-FE67-488C24BFA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83135-6E3B-4DAC-4141-654456AE7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2B2E89-2AD9-4B9E-D11D-3C910185E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ABD0D-D17D-7E7B-6736-9F0EF37BA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0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9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2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47EF2-EDF4-B572-CB4B-157D23EE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B8671-9374-2429-8BB4-18B946119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15F26-4BF5-553C-4A6C-9614E7011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A188-1B6E-1D5A-D0B7-98BD25374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BD2CC-014F-4205-BF09-D5204CDE8D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microsoft.com/office/2018/10/relationships/comments" Target="../comments/modernComment_105_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19060" y="0"/>
            <a:ext cx="668940" cy="10287000"/>
          </a:xfrm>
          <a:prstGeom prst="rect">
            <a:avLst/>
          </a:prstGeom>
          <a:solidFill>
            <a:srgbClr val="D6CA9E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70093" y="0"/>
            <a:ext cx="9008382" cy="10287000"/>
          </a:xfrm>
          <a:custGeom>
            <a:avLst/>
            <a:gdLst/>
            <a:ahLst/>
            <a:cxnLst/>
            <a:rect l="l" t="t" r="r" b="b"/>
            <a:pathLst>
              <a:path w="9008382" h="10287000">
                <a:moveTo>
                  <a:pt x="0" y="0"/>
                </a:moveTo>
                <a:lnTo>
                  <a:pt x="9008382" y="0"/>
                </a:lnTo>
                <a:lnTo>
                  <a:pt x="9008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801" r="-358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CA92EA7-5A1B-D56B-EABB-AEC51C15976F}"/>
              </a:ext>
            </a:extLst>
          </p:cNvPr>
          <p:cNvSpPr/>
          <p:nvPr/>
        </p:nvSpPr>
        <p:spPr>
          <a:xfrm>
            <a:off x="896933" y="1181100"/>
            <a:ext cx="4009535" cy="1279303"/>
          </a:xfrm>
          <a:custGeom>
            <a:avLst/>
            <a:gdLst/>
            <a:ahLst/>
            <a:cxnLst/>
            <a:rect l="l" t="t" r="r" b="b"/>
            <a:pathLst>
              <a:path w="4009535" h="1279303">
                <a:moveTo>
                  <a:pt x="0" y="0"/>
                </a:moveTo>
                <a:lnTo>
                  <a:pt x="4009535" y="0"/>
                </a:lnTo>
                <a:lnTo>
                  <a:pt x="4009535" y="1279303"/>
                </a:lnTo>
                <a:lnTo>
                  <a:pt x="0" y="1279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1413D37-EF78-2883-F6C5-9E20EBA859DB}"/>
              </a:ext>
            </a:extLst>
          </p:cNvPr>
          <p:cNvSpPr txBox="1"/>
          <p:nvPr/>
        </p:nvSpPr>
        <p:spPr>
          <a:xfrm>
            <a:off x="896933" y="3819023"/>
            <a:ext cx="74469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AgriCapture Platform Overview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1D0833B-8215-4790-8C83-5D5AA6A02083}"/>
              </a:ext>
            </a:extLst>
          </p:cNvPr>
          <p:cNvSpPr txBox="1"/>
          <p:nvPr/>
        </p:nvSpPr>
        <p:spPr>
          <a:xfrm>
            <a:off x="896933" y="5981594"/>
            <a:ext cx="7032416" cy="394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400" b="1" dirty="0">
                <a:solidFill>
                  <a:srgbClr val="161B16"/>
                </a:solidFill>
                <a:latin typeface="Avenir Medium"/>
                <a:ea typeface="Avenir Medium"/>
                <a:cs typeface="Avenir Medium"/>
                <a:sym typeface="Avenir Medium"/>
              </a:rPr>
              <a:t>Decarbonizing rice supply chains.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289C6-9B3E-6866-5F77-7A01A5755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field of grass&#10;&#10;Description automatically generated">
            <a:extLst>
              <a:ext uri="{FF2B5EF4-FFF2-40B4-BE49-F238E27FC236}">
                <a16:creationId xmlns:a16="http://schemas.microsoft.com/office/drawing/2014/main" id="{147E15BF-C1C6-0A50-47DD-BC323441F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2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F0CD9FF-270D-916F-2DFC-049B779E8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920305"/>
            <a:ext cx="78841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161B16"/>
                </a:solidFill>
                <a:latin typeface="Avenir Next LT Pro" panose="020B0504020202020204" pitchFamily="34" charset="0"/>
              </a:rPr>
              <a:t>Farmers received historic first-of-a-kind payments for carbon credits generated by adopting methane-reducing practices.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89C60B90-19AD-BEE7-8816-2E32CB06FC78}"/>
              </a:ext>
            </a:extLst>
          </p:cNvPr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37B9B-B01F-882D-D7EE-DF3D1C9571D7}"/>
              </a:ext>
            </a:extLst>
          </p:cNvPr>
          <p:cNvSpPr txBox="1"/>
          <p:nvPr/>
        </p:nvSpPr>
        <p:spPr>
          <a:xfrm>
            <a:off x="1066800" y="4453324"/>
            <a:ext cx="7096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61B16"/>
                </a:solidFill>
                <a:latin typeface="Avenir Next LT Pro Demi" panose="020B0704020202020204" pitchFamily="34" charset="0"/>
              </a:rPr>
              <a:t>Project Results</a:t>
            </a:r>
            <a:r>
              <a:rPr lang="en-US" sz="2800" b="0" i="0" dirty="0">
                <a:solidFill>
                  <a:srgbClr val="161B16"/>
                </a:solidFill>
                <a:effectLst/>
                <a:latin typeface="Avenir Next LT Pro Demi" panose="020B0704020202020204" pitchFamily="34" charset="0"/>
              </a:rPr>
              <a:t>:</a:t>
            </a:r>
            <a:endParaRPr lang="en-US" sz="2800" dirty="0">
              <a:solidFill>
                <a:srgbClr val="161B16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6067F-8775-9975-8536-AE39EEA398A1}"/>
              </a:ext>
            </a:extLst>
          </p:cNvPr>
          <p:cNvSpPr txBox="1"/>
          <p:nvPr/>
        </p:nvSpPr>
        <p:spPr>
          <a:xfrm>
            <a:off x="1231692" y="4922929"/>
            <a:ext cx="768189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00" dirty="0">
                <a:latin typeface="Avenir Next LT Pro"/>
              </a:rPr>
              <a:t>21 billion gallons of water saved</a:t>
            </a:r>
            <a:br>
              <a:rPr lang="en-US" sz="2600" dirty="0">
                <a:latin typeface="Avenir Next LT Pro" panose="020B0504020202020204" pitchFamily="34" charset="0"/>
              </a:rPr>
            </a:br>
            <a:r>
              <a:rPr lang="en-US" sz="2600" dirty="0">
                <a:latin typeface="Avenir Next LT Pro"/>
              </a:rPr>
              <a:t>70,000+ tons CO</a:t>
            </a:r>
            <a:r>
              <a:rPr lang="en-US" sz="2600" baseline="-25000" dirty="0">
                <a:latin typeface="Avenir Next LT Pro"/>
              </a:rPr>
              <a:t>2</a:t>
            </a:r>
            <a:r>
              <a:rPr lang="en-US" sz="2600" dirty="0">
                <a:latin typeface="Avenir Next LT Pro"/>
              </a:rPr>
              <a:t>e reduced</a:t>
            </a:r>
          </a:p>
          <a:p>
            <a:endParaRPr lang="en-US" sz="1600" dirty="0">
              <a:latin typeface="Avenir Next LT Pro"/>
            </a:endParaRPr>
          </a:p>
          <a:p>
            <a:r>
              <a:rPr lang="en-US" sz="2600" dirty="0">
                <a:latin typeface="Avenir Next LT Pro"/>
              </a:rPr>
              <a:t>Sold 33,025 credits to date to large international banks, travel, and technology companies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047EF60-6FBB-77A0-02CB-977A6E3F7232}"/>
              </a:ext>
            </a:extLst>
          </p:cNvPr>
          <p:cNvSpPr/>
          <p:nvPr/>
        </p:nvSpPr>
        <p:spPr>
          <a:xfrm flipV="1">
            <a:off x="1177374" y="4986423"/>
            <a:ext cx="0" cy="1737360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B4AD5A3-4890-80A5-0E69-9FCA9D53736A}"/>
              </a:ext>
            </a:extLst>
          </p:cNvPr>
          <p:cNvSpPr txBox="1"/>
          <p:nvPr/>
        </p:nvSpPr>
        <p:spPr>
          <a:xfrm>
            <a:off x="1066800" y="1017582"/>
            <a:ext cx="38100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EMISSIONS REDUCTIONS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F85FBCB4-8B33-9DE0-8207-6A950AB0F268}"/>
              </a:ext>
            </a:extLst>
          </p:cNvPr>
          <p:cNvSpPr txBox="1"/>
          <p:nvPr/>
        </p:nvSpPr>
        <p:spPr>
          <a:xfrm>
            <a:off x="1066800" y="1548705"/>
            <a:ext cx="58293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 dirty="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Rice Methane Reduction Credits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6D6FC2-9DA0-4BF4-79E1-8922D9B69C3E}"/>
              </a:ext>
            </a:extLst>
          </p:cNvPr>
          <p:cNvGrpSpPr/>
          <p:nvPr/>
        </p:nvGrpSpPr>
        <p:grpSpPr>
          <a:xfrm>
            <a:off x="1067959" y="7053155"/>
            <a:ext cx="7095234" cy="2828774"/>
            <a:chOff x="1116624" y="7045525"/>
            <a:chExt cx="7095234" cy="28287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258897-6ABC-372D-D749-7D19C096D8D6}"/>
                </a:ext>
              </a:extLst>
            </p:cNvPr>
            <p:cNvSpPr/>
            <p:nvPr/>
          </p:nvSpPr>
          <p:spPr>
            <a:xfrm>
              <a:off x="1116624" y="7167711"/>
              <a:ext cx="7046569" cy="2706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17292C-E829-127D-4ED1-372792F4215D}"/>
                </a:ext>
              </a:extLst>
            </p:cNvPr>
            <p:cNvSpPr txBox="1"/>
            <p:nvPr/>
          </p:nvSpPr>
          <p:spPr>
            <a:xfrm>
              <a:off x="1231692" y="8532562"/>
              <a:ext cx="698016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venir Medium" panose="020B0604020202020204" charset="0"/>
                </a:rPr>
                <a:t>Top 10% of projects in the VCM</a:t>
              </a:r>
            </a:p>
            <a:p>
              <a:r>
                <a:rPr lang="en-US" sz="2400" dirty="0">
                  <a:latin typeface="Avenir Medium" panose="020B0604020202020204" charset="0"/>
                </a:rPr>
                <a:t>Highest-rated U.S. agriculture project</a:t>
              </a:r>
            </a:p>
            <a:p>
              <a:r>
                <a:rPr lang="en-US" sz="2400" dirty="0">
                  <a:latin typeface="Avenir Medium" panose="020B0604020202020204" charset="0"/>
                </a:rPr>
                <a:t>Highest-rated rice methane project in the world</a:t>
              </a:r>
            </a:p>
          </p:txBody>
        </p:sp>
        <p:pic>
          <p:nvPicPr>
            <p:cNvPr id="15" name="Picture 1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97D82DB0-6F99-FCB2-F1B9-3CFBDA74F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266" y="7045525"/>
              <a:ext cx="3761710" cy="1692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58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1D6ED-0FBE-B7AD-975A-C17F9EC32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5">
            <a:extLst>
              <a:ext uri="{FF2B5EF4-FFF2-40B4-BE49-F238E27FC236}">
                <a16:creationId xmlns:a16="http://schemas.microsoft.com/office/drawing/2014/main" id="{397381EF-B2FB-880E-F230-92BE5D186B27}"/>
              </a:ext>
            </a:extLst>
          </p:cNvPr>
          <p:cNvSpPr txBox="1"/>
          <p:nvPr/>
        </p:nvSpPr>
        <p:spPr>
          <a:xfrm>
            <a:off x="1258153" y="1017582"/>
            <a:ext cx="255184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SUPPLY CHAIN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3F0BE90-5BD9-95C2-9BF3-DBEEB71AFAE5}"/>
              </a:ext>
            </a:extLst>
          </p:cNvPr>
          <p:cNvSpPr txBox="1"/>
          <p:nvPr/>
        </p:nvSpPr>
        <p:spPr>
          <a:xfrm>
            <a:off x="1194229" y="1568642"/>
            <a:ext cx="625441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4"/>
              </a:lnSpc>
            </a:pPr>
            <a:r>
              <a:rPr lang="en-US" sz="5200" b="1">
                <a:solidFill>
                  <a:srgbClr val="006B67"/>
                </a:solidFill>
                <a:latin typeface="Avenir Ultra-Bold"/>
                <a:sym typeface="Avenir Ultra-Bold"/>
              </a:rPr>
              <a:t>Scope 3 Solutions</a:t>
            </a:r>
            <a:endParaRPr lang="en-US">
              <a:solidFill>
                <a:srgbClr val="006B67"/>
              </a:solidFill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ACFEC721-EA33-4836-1ECE-6322608B7395}"/>
              </a:ext>
            </a:extLst>
          </p:cNvPr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34F10D-BA7A-23A0-2B0C-2A73AE803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364275"/>
              </p:ext>
            </p:extLst>
          </p:nvPr>
        </p:nvGraphicFramePr>
        <p:xfrm>
          <a:off x="1752600" y="2504422"/>
          <a:ext cx="14968744" cy="3748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7958">
                  <a:extLst>
                    <a:ext uri="{9D8B030D-6E8A-4147-A177-3AD203B41FA5}">
                      <a16:colId xmlns:a16="http://schemas.microsoft.com/office/drawing/2014/main" val="4056993"/>
                    </a:ext>
                  </a:extLst>
                </a:gridCol>
                <a:gridCol w="6249986">
                  <a:extLst>
                    <a:ext uri="{9D8B030D-6E8A-4147-A177-3AD203B41FA5}">
                      <a16:colId xmlns:a16="http://schemas.microsoft.com/office/drawing/2014/main" val="4215433432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604886726"/>
                    </a:ext>
                  </a:extLst>
                </a:gridCol>
              </a:tblGrid>
              <a:tr h="434089"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endParaRPr lang="en-US">
                        <a:latin typeface="Avenir Next LT Pro" panose="020B05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en-US" sz="2200">
                          <a:latin typeface="Avenir Next LT Pro Demi" panose="020B0704020202020204" pitchFamily="34" charset="0"/>
                        </a:rPr>
                        <a:t>Inventory Accounting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800"/>
                        </a:spcAft>
                      </a:pPr>
                      <a:r>
                        <a:rPr lang="en-US" sz="2200">
                          <a:latin typeface="Avenir Next LT Pro Demi" panose="020B0704020202020204" pitchFamily="34" charset="0"/>
                        </a:rPr>
                        <a:t>Intervention Accounting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912897"/>
                  </a:ext>
                </a:extLst>
              </a:tr>
              <a:tr h="434089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 Demi" panose="020B0704020202020204" pitchFamily="34" charset="0"/>
                        </a:rPr>
                        <a:t>What it Measures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Actual emissions in the value chain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Emissions reduction from a specific project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60369"/>
                  </a:ext>
                </a:extLst>
              </a:tr>
              <a:tr h="43408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Avenir Next LT Pro Demi" panose="020B0704020202020204" pitchFamily="34" charset="0"/>
                        </a:rPr>
                        <a:t>AgriCapture 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latin typeface="Avenir Next LT Pro Demi" panose="020B0704020202020204" pitchFamily="34" charset="0"/>
                        </a:rPr>
                        <a:t>Process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AgriCapture partners with suppliers, leveraging historical farmer data to measure baselines, and incorporates any emission reductions from AgriCapture farmer network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AgriCapture enrolls additional acres and farmers, incentivizes practice changes, and delivers third party verified emissions reduction credits.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307046"/>
                  </a:ext>
                </a:extLst>
              </a:tr>
              <a:tr h="434089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 Demi" panose="020B0704020202020204" pitchFamily="34" charset="0"/>
                        </a:rPr>
                        <a:t>Deliverable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LCA and Emission Factor Report from specific supply shed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Verified emission reduction inset credits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769544"/>
                  </a:ext>
                </a:extLst>
              </a:tr>
              <a:tr h="434089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 Demi" panose="020B0704020202020204" pitchFamily="34" charset="0"/>
                        </a:rPr>
                        <a:t>Use case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GHG reporting, SBTi targets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Insetting, climate finance, carbon markets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40013"/>
                  </a:ext>
                </a:extLst>
              </a:tr>
              <a:tr h="434089">
                <a:tc>
                  <a:txBody>
                    <a:bodyPr/>
                    <a:lstStyle/>
                    <a:p>
                      <a:pPr algn="r"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 Demi" panose="020B0704020202020204" pitchFamily="34" charset="0"/>
                        </a:rPr>
                        <a:t>Example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Lower Emission Factor from switching suppliers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800"/>
                        </a:spcAft>
                      </a:pPr>
                      <a:r>
                        <a:rPr lang="en-US" sz="2000">
                          <a:latin typeface="Avenir Next LT Pro" panose="020B0504020202020204" pitchFamily="34" charset="0"/>
                        </a:rPr>
                        <a:t>Paying farmers to adopt AWD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237567"/>
                  </a:ext>
                </a:extLst>
              </a:tr>
            </a:tbl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C3728528-552C-9C3E-D0EF-EB3662D2BDC7}"/>
              </a:ext>
            </a:extLst>
          </p:cNvPr>
          <p:cNvGrpSpPr/>
          <p:nvPr/>
        </p:nvGrpSpPr>
        <p:grpSpPr>
          <a:xfrm>
            <a:off x="1896281" y="6630079"/>
            <a:ext cx="14681382" cy="2810295"/>
            <a:chOff x="1484049" y="6708499"/>
            <a:chExt cx="14681382" cy="281029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71ECB14-A152-68B4-32EA-6D587F14582D}"/>
                </a:ext>
              </a:extLst>
            </p:cNvPr>
            <p:cNvGrpSpPr/>
            <p:nvPr/>
          </p:nvGrpSpPr>
          <p:grpSpPr>
            <a:xfrm>
              <a:off x="8861448" y="6708499"/>
              <a:ext cx="7303983" cy="2810295"/>
              <a:chOff x="8839200" y="7165657"/>
              <a:chExt cx="7303983" cy="2810295"/>
            </a:xfrm>
          </p:grpSpPr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B0A5F784-C270-9120-32C4-4970B6EA2274}"/>
                  </a:ext>
                </a:extLst>
              </p:cNvPr>
              <p:cNvSpPr txBox="1"/>
              <p:nvPr/>
            </p:nvSpPr>
            <p:spPr>
              <a:xfrm>
                <a:off x="8839200" y="7165657"/>
                <a:ext cx="7303983" cy="8892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3582"/>
                  </a:lnSpc>
                </a:pPr>
                <a:r>
                  <a:rPr lang="en-US" sz="2600">
                    <a:solidFill>
                      <a:srgbClr val="161B16"/>
                    </a:solidFill>
                    <a:latin typeface="Avenir Medium" panose="020B0604020202020204" charset="0"/>
                    <a:ea typeface="Avenir Medium Italics"/>
                    <a:cs typeface="Avenir Medium Italics"/>
                    <a:sym typeface="Avenir Medium Italics"/>
                  </a:rPr>
                  <a:t>AgriCapture Program Emission Factor</a:t>
                </a:r>
              </a:p>
              <a:p>
                <a:pPr>
                  <a:lnSpc>
                    <a:spcPts val="3582"/>
                  </a:lnSpc>
                </a:pPr>
                <a:r>
                  <a:rPr lang="en-US" sz="2400">
                    <a:solidFill>
                      <a:srgbClr val="161B16"/>
                    </a:solidFill>
                    <a:latin typeface="Avenir Next LT Pro" panose="020B0504020202020204" pitchFamily="34" charset="0"/>
                    <a:ea typeface="Avenir Medium Italics"/>
                    <a:cs typeface="Avenir Medium Italics"/>
                    <a:sym typeface="Avenir Medium Italics"/>
                  </a:rPr>
                  <a:t>Emissions/Finished CWT by Life Cycle Stage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2A5E176-4B7A-F8FF-8C2B-987160851C78}"/>
                  </a:ext>
                </a:extLst>
              </p:cNvPr>
              <p:cNvGrpSpPr/>
              <p:nvPr/>
            </p:nvGrpSpPr>
            <p:grpSpPr>
              <a:xfrm>
                <a:off x="8852654" y="8195842"/>
                <a:ext cx="7202366" cy="1780110"/>
                <a:chOff x="675655" y="7372585"/>
                <a:chExt cx="7982076" cy="1923581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7EB4111-24EB-8CC8-F528-189D824538F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22096" y="7372585"/>
                  <a:ext cx="1879585" cy="1923579"/>
                </a:xfrm>
                <a:prstGeom prst="rect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231F20"/>
                    </a:solidFill>
                    <a:latin typeface="Avenir Medium" panose="020B0604020202020204" charset="0"/>
                  </a:endParaRPr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EC73544-7121-5FFB-EBD2-D1E71959D7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98876" y="7372586"/>
                  <a:ext cx="1879585" cy="1923579"/>
                </a:xfrm>
                <a:prstGeom prst="rect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231F20"/>
                    </a:solidFill>
                    <a:latin typeface="Avenir Medium" panose="020B0604020202020204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32782E0-94B6-53E5-A13B-0788F2E5740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75655" y="7372587"/>
                  <a:ext cx="1879585" cy="1923579"/>
                </a:xfrm>
                <a:prstGeom prst="rect">
                  <a:avLst/>
                </a:prstGeom>
                <a:solidFill>
                  <a:srgbClr val="F7F7F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231F20"/>
                    </a:solidFill>
                    <a:latin typeface="Avenir Medium" panose="020B0604020202020204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9CFB860-A0F9-D39A-1C6C-504FE806969C}"/>
                    </a:ext>
                  </a:extLst>
                </p:cNvPr>
                <p:cNvSpPr/>
                <p:nvPr/>
              </p:nvSpPr>
              <p:spPr>
                <a:xfrm>
                  <a:off x="817669" y="7581820"/>
                  <a:ext cx="1595557" cy="654834"/>
                </a:xfrm>
                <a:prstGeom prst="rect">
                  <a:avLst/>
                </a:prstGeom>
                <a:solidFill>
                  <a:srgbClr val="006B6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Land Use Conversion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9E33699-0EFF-BBA6-BD12-FDF607FE66E6}"/>
                    </a:ext>
                  </a:extLst>
                </p:cNvPr>
                <p:cNvSpPr/>
                <p:nvPr/>
              </p:nvSpPr>
              <p:spPr>
                <a:xfrm>
                  <a:off x="817669" y="8340572"/>
                  <a:ext cx="1595557" cy="7537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0.0 kg CO</a:t>
                  </a:r>
                  <a:r>
                    <a:rPr lang="en-US" sz="1400" baseline="-250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2</a:t>
                  </a:r>
                  <a:r>
                    <a:rPr lang="en-US" sz="14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e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801C5-740A-7607-4688-A551884E847A}"/>
                    </a:ext>
                  </a:extLst>
                </p:cNvPr>
                <p:cNvSpPr/>
                <p:nvPr/>
              </p:nvSpPr>
              <p:spPr>
                <a:xfrm>
                  <a:off x="2840890" y="7594641"/>
                  <a:ext cx="1595557" cy="652077"/>
                </a:xfrm>
                <a:prstGeom prst="rect">
                  <a:avLst/>
                </a:prstGeom>
                <a:solidFill>
                  <a:srgbClr val="006B6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Input Acquisition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70ACFB-8E65-263E-F582-0ED1B20868C1}"/>
                    </a:ext>
                  </a:extLst>
                </p:cNvPr>
                <p:cNvSpPr/>
                <p:nvPr/>
              </p:nvSpPr>
              <p:spPr>
                <a:xfrm>
                  <a:off x="4864110" y="7594641"/>
                  <a:ext cx="1595557" cy="652077"/>
                </a:xfrm>
                <a:prstGeom prst="rect">
                  <a:avLst/>
                </a:prstGeom>
                <a:solidFill>
                  <a:srgbClr val="006B6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On-Farm Calculation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2B2D638-FF53-6745-48AC-8F7F9A35DE21}"/>
                    </a:ext>
                  </a:extLst>
                </p:cNvPr>
                <p:cNvSpPr/>
                <p:nvPr/>
              </p:nvSpPr>
              <p:spPr>
                <a:xfrm>
                  <a:off x="2840890" y="8370239"/>
                  <a:ext cx="1595557" cy="7537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6.25 kg CO</a:t>
                  </a:r>
                  <a:r>
                    <a:rPr lang="en-US" sz="1400" baseline="-250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2</a:t>
                  </a:r>
                  <a:r>
                    <a:rPr lang="en-US" sz="14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e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097A488-9832-7806-236E-F3FEBA2F777A}"/>
                    </a:ext>
                  </a:extLst>
                </p:cNvPr>
                <p:cNvSpPr/>
                <p:nvPr/>
              </p:nvSpPr>
              <p:spPr>
                <a:xfrm>
                  <a:off x="4864110" y="8358957"/>
                  <a:ext cx="1595557" cy="753705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4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16.11 kg CO</a:t>
                  </a:r>
                  <a:r>
                    <a:rPr lang="en-US" sz="1400" baseline="-250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2</a:t>
                  </a:r>
                  <a:r>
                    <a:rPr lang="en-US" sz="1400">
                      <a:solidFill>
                        <a:srgbClr val="231F20"/>
                      </a:solidFill>
                      <a:latin typeface="Avenir Medium" panose="020B0604020202020204" charset="0"/>
                    </a:rPr>
                    <a:t>e</a:t>
                  </a:r>
                </a:p>
              </p:txBody>
            </p:sp>
            <p:sp>
              <p:nvSpPr>
                <p:cNvPr id="29" name="TextBox 5">
                  <a:extLst>
                    <a:ext uri="{FF2B5EF4-FFF2-40B4-BE49-F238E27FC236}">
                      <a16:creationId xmlns:a16="http://schemas.microsoft.com/office/drawing/2014/main" id="{1D10CAFC-1C05-3325-7429-4BE09B3F6A8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445398" y="8097806"/>
                  <a:ext cx="363320" cy="473143"/>
                </a:xfrm>
                <a:prstGeom prst="rect">
                  <a:avLst/>
                </a:prstGeom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>
                    <a:lnSpc>
                      <a:spcPts val="3582"/>
                    </a:lnSpc>
                  </a:pPr>
                  <a:r>
                    <a:rPr lang="en-US" sz="3200">
                      <a:solidFill>
                        <a:srgbClr val="000000"/>
                      </a:solidFill>
                      <a:latin typeface="Avenir Next LT Pro Demi" panose="020B0704020202020204" pitchFamily="34" charset="0"/>
                      <a:ea typeface="Avenir Medium Italics"/>
                      <a:cs typeface="Avenir Medium Italics"/>
                      <a:sym typeface="Avenir Medium Italics"/>
                    </a:rPr>
                    <a:t>+</a:t>
                  </a:r>
                </a:p>
              </p:txBody>
            </p:sp>
            <p:sp>
              <p:nvSpPr>
                <p:cNvPr id="30" name="TextBox 5">
                  <a:extLst>
                    <a:ext uri="{FF2B5EF4-FFF2-40B4-BE49-F238E27FC236}">
                      <a16:creationId xmlns:a16="http://schemas.microsoft.com/office/drawing/2014/main" id="{BB8CA021-788D-AC38-91A1-94EF3A5D1D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68619" y="8122385"/>
                  <a:ext cx="363320" cy="473143"/>
                </a:xfrm>
                <a:prstGeom prst="rect">
                  <a:avLst/>
                </a:prstGeom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>
                    <a:lnSpc>
                      <a:spcPts val="3582"/>
                    </a:lnSpc>
                  </a:pPr>
                  <a:r>
                    <a:rPr lang="en-US" sz="3200">
                      <a:solidFill>
                        <a:srgbClr val="000000"/>
                      </a:solidFill>
                      <a:latin typeface="Avenir Next LT Pro Demi" panose="020B0704020202020204" pitchFamily="34" charset="0"/>
                      <a:ea typeface="Avenir Medium Italics"/>
                      <a:cs typeface="Avenir Medium Italics"/>
                      <a:sym typeface="Avenir Medium Italics"/>
                    </a:rPr>
                    <a:t>+</a:t>
                  </a:r>
                </a:p>
              </p:txBody>
            </p:sp>
            <p:sp>
              <p:nvSpPr>
                <p:cNvPr id="31" name="TextBox 5">
                  <a:extLst>
                    <a:ext uri="{FF2B5EF4-FFF2-40B4-BE49-F238E27FC236}">
                      <a16:creationId xmlns:a16="http://schemas.microsoft.com/office/drawing/2014/main" id="{BD2D1337-FF92-BD24-D1C4-A8913393E97F}"/>
                    </a:ext>
                  </a:extLst>
                </p:cNvPr>
                <p:cNvSpPr txBox="1"/>
                <p:nvPr/>
              </p:nvSpPr>
              <p:spPr>
                <a:xfrm>
                  <a:off x="6648170" y="8097802"/>
                  <a:ext cx="363320" cy="473143"/>
                </a:xfrm>
                <a:prstGeom prst="rect">
                  <a:avLst/>
                </a:prstGeom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>
                    <a:lnSpc>
                      <a:spcPts val="3582"/>
                    </a:lnSpc>
                  </a:pPr>
                  <a:r>
                    <a:rPr lang="en-US" sz="3200">
                      <a:solidFill>
                        <a:srgbClr val="000000"/>
                      </a:solidFill>
                      <a:latin typeface="Avenir Next LT Pro Demi" panose="020B0704020202020204" pitchFamily="34" charset="0"/>
                      <a:ea typeface="Avenir Medium Italics"/>
                      <a:cs typeface="Avenir Medium Italics"/>
                      <a:sym typeface="Avenir Medium Italics"/>
                    </a:rPr>
                    <a:t>=</a:t>
                  </a:r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0B10021-C560-F0D7-23CF-627BD44F0741}"/>
                    </a:ext>
                  </a:extLst>
                </p:cNvPr>
                <p:cNvSpPr/>
                <p:nvPr/>
              </p:nvSpPr>
              <p:spPr>
                <a:xfrm>
                  <a:off x="7062174" y="7876995"/>
                  <a:ext cx="1595557" cy="753705"/>
                </a:xfrm>
                <a:prstGeom prst="rect">
                  <a:avLst/>
                </a:prstGeom>
                <a:solidFill>
                  <a:srgbClr val="80AF4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22.36</a:t>
                  </a:r>
                </a:p>
                <a:p>
                  <a:pPr algn="ctr"/>
                  <a:r>
                    <a:rPr lang="en-US" sz="14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kg CO</a:t>
                  </a:r>
                  <a:r>
                    <a:rPr lang="en-US" sz="1400" baseline="-250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2</a:t>
                  </a:r>
                  <a:r>
                    <a:rPr lang="en-US" sz="1400">
                      <a:solidFill>
                        <a:schemeClr val="bg1"/>
                      </a:solidFill>
                      <a:latin typeface="Avenir Next LT Pro Demi" panose="020B0704020202020204" pitchFamily="34" charset="0"/>
                    </a:rPr>
                    <a:t>e</a:t>
                  </a: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A8808BF-9A12-6260-5D34-7A91B47409B9}"/>
                </a:ext>
              </a:extLst>
            </p:cNvPr>
            <p:cNvGrpSpPr/>
            <p:nvPr/>
          </p:nvGrpSpPr>
          <p:grpSpPr>
            <a:xfrm>
              <a:off x="1484049" y="6708499"/>
              <a:ext cx="7924800" cy="2569935"/>
              <a:chOff x="990600" y="7165657"/>
              <a:chExt cx="7924800" cy="256993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FCE824-746E-E18C-D9D8-97B0467A1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00" y="7165657"/>
                <a:ext cx="7562755" cy="492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600">
                    <a:solidFill>
                      <a:srgbClr val="161B16"/>
                    </a:solidFill>
                    <a:latin typeface="Avenir Medium" panose="020B0604020202020204" charset="0"/>
                  </a:rPr>
                  <a:t>Mill Relationships in Priority Rice Regions</a:t>
                </a:r>
                <a:endParaRPr lang="en-US" altLang="en-US" sz="2600">
                  <a:solidFill>
                    <a:srgbClr val="C00000"/>
                  </a:solidFill>
                  <a:latin typeface="Avenir Medium" panose="020B060402020202020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005C027-CA8B-0AA6-A7A0-2E04137DC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645" y="7658100"/>
                <a:ext cx="7562755" cy="20774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tabLst/>
                </a:pPr>
                <a:r>
                  <a:rPr kumimoji="0" lang="en-US" altLang="en-US" sz="2600" b="0" i="0" u="none" strike="noStrike" cap="none" normalizeH="0" baseline="0">
                    <a:ln>
                      <a:noFill/>
                    </a:ln>
                    <a:solidFill>
                      <a:srgbClr val="161B16"/>
                    </a:solidFill>
                    <a:effectLst/>
                    <a:latin typeface="Avenir Next LT Pro" panose="020B0504020202020204" pitchFamily="34" charset="0"/>
                  </a:rPr>
                  <a:t>Supreme Rice, Crowley, LA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tabLst/>
                </a:pPr>
                <a:r>
                  <a:rPr kumimoji="0" lang="en-US" altLang="en-US" sz="2600" b="0" i="0" u="none" strike="noStrike" cap="none" normalizeH="0" baseline="0">
                    <a:ln>
                      <a:noFill/>
                    </a:ln>
                    <a:solidFill>
                      <a:srgbClr val="161B16"/>
                    </a:solidFill>
                    <a:effectLst/>
                    <a:latin typeface="Avenir Next LT Pro" panose="020B0504020202020204" pitchFamily="34" charset="0"/>
                  </a:rPr>
                  <a:t>Producers Rice Mill, Stuttgart, AR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tabLst/>
                </a:pPr>
                <a:r>
                  <a:rPr kumimoji="0" lang="en-US" altLang="en-US" sz="2600" b="0" i="0" u="none" strike="noStrike" cap="none" normalizeH="0" baseline="0">
                    <a:ln>
                      <a:noFill/>
                    </a:ln>
                    <a:solidFill>
                      <a:srgbClr val="161B16"/>
                    </a:solidFill>
                    <a:effectLst/>
                    <a:latin typeface="Avenir Next LT Pro" panose="020B0504020202020204" pitchFamily="34" charset="0"/>
                  </a:rPr>
                  <a:t>Specialty Rice, Brinkley, AR</a:t>
                </a:r>
              </a:p>
              <a:p>
                <a:pPr marR="0" lvl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tabLst/>
                </a:pPr>
                <a:r>
                  <a:rPr kumimoji="0" lang="en-US" altLang="en-US" sz="2600" b="0" i="0" u="none" strike="noStrike" cap="none" normalizeH="0" baseline="0">
                    <a:ln>
                      <a:noFill/>
                    </a:ln>
                    <a:solidFill>
                      <a:srgbClr val="161B16"/>
                    </a:solidFill>
                    <a:effectLst/>
                    <a:latin typeface="Avenir Next LT Pro"/>
                  </a:rPr>
                  <a:t>Windmill Rice, Jonesboro, AR</a:t>
                </a:r>
                <a:endParaRPr lang="en-US" altLang="en-US" sz="2600" b="0" i="0" u="none" strike="noStrike" cap="none" normalizeH="0" baseline="0">
                  <a:ln>
                    <a:noFill/>
                  </a:ln>
                  <a:solidFill>
                    <a:srgbClr val="161B16"/>
                  </a:solidFill>
                  <a:effectLst/>
                  <a:latin typeface="Avenir Next LT Pro"/>
                </a:endParaRPr>
              </a:p>
            </p:txBody>
          </p:sp>
          <p:pic>
            <p:nvPicPr>
              <p:cNvPr id="20" name="Graphic 19" descr="Marker with solid fill">
                <a:extLst>
                  <a:ext uri="{FF2B5EF4-FFF2-40B4-BE49-F238E27FC236}">
                    <a16:creationId xmlns:a16="http://schemas.microsoft.com/office/drawing/2014/main" id="{5222225F-1FF5-4AA5-8CB8-2CA264489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7712416"/>
                <a:ext cx="385686" cy="385686"/>
              </a:xfrm>
              <a:prstGeom prst="rect">
                <a:avLst/>
              </a:prstGeom>
            </p:spPr>
          </p:pic>
          <p:pic>
            <p:nvPicPr>
              <p:cNvPr id="36" name="Graphic 35" descr="Marker with solid fill">
                <a:extLst>
                  <a:ext uri="{FF2B5EF4-FFF2-40B4-BE49-F238E27FC236}">
                    <a16:creationId xmlns:a16="http://schemas.microsoft.com/office/drawing/2014/main" id="{82001C32-D163-FD46-CD02-02F1C846C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8236715"/>
                <a:ext cx="385686" cy="385686"/>
              </a:xfrm>
              <a:prstGeom prst="rect">
                <a:avLst/>
              </a:prstGeom>
            </p:spPr>
          </p:pic>
          <p:pic>
            <p:nvPicPr>
              <p:cNvPr id="37" name="Graphic 36" descr="Marker with solid fill">
                <a:extLst>
                  <a:ext uri="{FF2B5EF4-FFF2-40B4-BE49-F238E27FC236}">
                    <a16:creationId xmlns:a16="http://schemas.microsoft.com/office/drawing/2014/main" id="{12748969-280F-2628-D71F-034AA48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8761014"/>
                <a:ext cx="385686" cy="385686"/>
              </a:xfrm>
              <a:prstGeom prst="rect">
                <a:avLst/>
              </a:prstGeom>
            </p:spPr>
          </p:pic>
          <p:pic>
            <p:nvPicPr>
              <p:cNvPr id="38" name="Graphic 37" descr="Marker with solid fill">
                <a:extLst>
                  <a:ext uri="{FF2B5EF4-FFF2-40B4-BE49-F238E27FC236}">
                    <a16:creationId xmlns:a16="http://schemas.microsoft.com/office/drawing/2014/main" id="{8F29897F-37D4-7C7C-47C6-A828A1D6F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9406" y="9285314"/>
                <a:ext cx="385686" cy="3856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3334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804F6-1825-33CB-0A2F-C65B9E285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CB452A5-B578-7FE9-FE7C-999CBBE6D866}"/>
              </a:ext>
            </a:extLst>
          </p:cNvPr>
          <p:cNvSpPr txBox="1"/>
          <p:nvPr/>
        </p:nvSpPr>
        <p:spPr>
          <a:xfrm>
            <a:off x="1143000" y="1660183"/>
            <a:ext cx="73787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 b="1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Identity-Preserved Rice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C40416C-4F78-8C1D-0731-E97436073294}"/>
              </a:ext>
            </a:extLst>
          </p:cNvPr>
          <p:cNvSpPr txBox="1"/>
          <p:nvPr/>
        </p:nvSpPr>
        <p:spPr>
          <a:xfrm>
            <a:off x="1313088" y="6418567"/>
            <a:ext cx="6176652" cy="297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Reduced GHG emissions </a:t>
            </a:r>
          </a:p>
          <a:p>
            <a:pPr algn="l">
              <a:spcAft>
                <a:spcPts val="600"/>
              </a:spcAft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Water savings</a:t>
            </a:r>
          </a:p>
          <a:p>
            <a:pPr algn="l">
              <a:spcAft>
                <a:spcPts val="600"/>
              </a:spcAft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Farm stories</a:t>
            </a:r>
          </a:p>
          <a:p>
            <a:pPr algn="l">
              <a:spcAft>
                <a:spcPts val="600"/>
              </a:spcAft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Nutrition + Heavy Metal content </a:t>
            </a:r>
          </a:p>
          <a:p>
            <a:pPr algn="l">
              <a:spcAft>
                <a:spcPts val="600"/>
              </a:spcAft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Carbon footprint data</a:t>
            </a:r>
          </a:p>
          <a:p>
            <a:pPr algn="l">
              <a:spcAft>
                <a:spcPts val="600"/>
              </a:spcAft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Homogenized Varietal + Grain Quality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D5B9154-3191-B47E-9465-8755CE922990}"/>
              </a:ext>
            </a:extLst>
          </p:cNvPr>
          <p:cNvSpPr/>
          <p:nvPr/>
        </p:nvSpPr>
        <p:spPr>
          <a:xfrm flipV="1">
            <a:off x="1143000" y="6416335"/>
            <a:ext cx="0" cy="2871618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59F9820-3C1D-B75B-1679-579BB7C37E74}"/>
              </a:ext>
            </a:extLst>
          </p:cNvPr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0C9D7B4-7F1D-1420-68A9-99C6B6379012}"/>
              </a:ext>
            </a:extLst>
          </p:cNvPr>
          <p:cNvSpPr txBox="1"/>
          <p:nvPr/>
        </p:nvSpPr>
        <p:spPr>
          <a:xfrm>
            <a:off x="1143000" y="2450455"/>
            <a:ext cx="73787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  <a:spcAft>
                <a:spcPts val="1000"/>
              </a:spcAft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AgriCapture’s logistics network ensures regenerative rice is not comingled at any point in the supply chain:</a:t>
            </a:r>
          </a:p>
          <a:p>
            <a:pPr marL="971550" lvl="1" indent="-514350">
              <a:lnSpc>
                <a:spcPts val="3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Harvest and on-farm storage</a:t>
            </a:r>
          </a:p>
          <a:p>
            <a:pPr marL="971550" lvl="1" indent="-514350">
              <a:lnSpc>
                <a:spcPts val="3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Milling and processing</a:t>
            </a:r>
          </a:p>
          <a:p>
            <a:pPr marL="971550" lvl="1" indent="-514350">
              <a:lnSpc>
                <a:spcPts val="3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800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Packaging and transport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68878C2-CF2C-D35D-D4D2-7F69B7C6E040}"/>
              </a:ext>
            </a:extLst>
          </p:cNvPr>
          <p:cNvSpPr txBox="1"/>
          <p:nvPr/>
        </p:nvSpPr>
        <p:spPr>
          <a:xfrm>
            <a:off x="1143000" y="5901779"/>
            <a:ext cx="820135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800">
                <a:solidFill>
                  <a:srgbClr val="161B16"/>
                </a:solidFill>
                <a:latin typeface="Avenir Medium" panose="020B0604020202020204" charset="0"/>
                <a:ea typeface="Avenir"/>
                <a:cs typeface="Avenir"/>
                <a:sym typeface="Avenir"/>
              </a:rPr>
              <a:t>Make confident product &amp; sourcing claims: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9008B7-AFF7-423F-9C4D-B529DCC92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27"/>
          <a:stretch>
            <a:fillRect/>
          </a:stretch>
        </p:blipFill>
        <p:spPr>
          <a:xfrm>
            <a:off x="9144000" y="-13658"/>
            <a:ext cx="9126747" cy="103006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D58221-315B-0152-57FA-F1DA3B99406A}"/>
              </a:ext>
            </a:extLst>
          </p:cNvPr>
          <p:cNvSpPr/>
          <p:nvPr/>
        </p:nvSpPr>
        <p:spPr>
          <a:xfrm>
            <a:off x="10164073" y="8558407"/>
            <a:ext cx="7086600" cy="38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venir Next LT Pro Demi" panose="020B0704020202020204" pitchFamily="34" charset="0"/>
              </a:rPr>
              <a:t>AgriCapture Supply Radius: Sample Mill Location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9BE040-C522-4F66-9DB0-10C171A112DE}"/>
              </a:ext>
            </a:extLst>
          </p:cNvPr>
          <p:cNvSpPr/>
          <p:nvPr/>
        </p:nvSpPr>
        <p:spPr>
          <a:xfrm>
            <a:off x="10210800" y="9365102"/>
            <a:ext cx="1447800" cy="308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704020202020204" pitchFamily="34" charset="0"/>
              </a:rPr>
              <a:t>Sample Mill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F2D22D4-E1CE-22C9-42F0-51CF0D550838}"/>
              </a:ext>
            </a:extLst>
          </p:cNvPr>
          <p:cNvSpPr txBox="1"/>
          <p:nvPr/>
        </p:nvSpPr>
        <p:spPr>
          <a:xfrm>
            <a:off x="1143000" y="1017582"/>
            <a:ext cx="35052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RICE PROCUREMENT</a:t>
            </a:r>
          </a:p>
        </p:txBody>
      </p:sp>
    </p:spTree>
    <p:extLst>
      <p:ext uri="{BB962C8B-B14F-4D97-AF65-F5344CB8AC3E}">
        <p14:creationId xmlns:p14="http://schemas.microsoft.com/office/powerpoint/2010/main" val="39800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A6787-CECF-5E7D-C8E1-50F2AD6D7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88A5B34-C0A1-5FCA-9799-71B564A32883}"/>
              </a:ext>
            </a:extLst>
          </p:cNvPr>
          <p:cNvSpPr txBox="1"/>
          <p:nvPr/>
        </p:nvSpPr>
        <p:spPr>
          <a:xfrm>
            <a:off x="1028700" y="1562100"/>
            <a:ext cx="73787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 b="1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Water Stewardship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DB46F2D-ED12-EEB6-744A-B6F24CCFE146}"/>
              </a:ext>
            </a:extLst>
          </p:cNvPr>
          <p:cNvSpPr txBox="1"/>
          <p:nvPr/>
        </p:nvSpPr>
        <p:spPr>
          <a:xfrm>
            <a:off x="1236634" y="5036849"/>
            <a:ext cx="6631298" cy="326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Rice irrigation system conversions </a:t>
            </a:r>
            <a:r>
              <a:rPr lang="en-US" sz="24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that reduce water withdrawals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Regenerative agriculture </a:t>
            </a:r>
            <a:r>
              <a:rPr lang="en-US" sz="24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practices that boost soil moisture retention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Irrigation automation </a:t>
            </a:r>
            <a:r>
              <a:rPr lang="en-US" sz="24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technologies that increase water-use efficiency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Riparian buffers </a:t>
            </a:r>
            <a:r>
              <a:rPr lang="en-US" sz="2400">
                <a:solidFill>
                  <a:srgbClr val="161B16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that filter runoff and protect waterways on grazing lands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3F16480-58CD-9BD9-ADB3-2FED06CB7933}"/>
              </a:ext>
            </a:extLst>
          </p:cNvPr>
          <p:cNvSpPr/>
          <p:nvPr/>
        </p:nvSpPr>
        <p:spPr>
          <a:xfrm flipH="1" flipV="1">
            <a:off x="1056848" y="5007849"/>
            <a:ext cx="0" cy="3262431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BE8242C-58B3-AF0F-2856-1347BEDE9EDD}"/>
              </a:ext>
            </a:extLst>
          </p:cNvPr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9362C46-FEAC-C07C-ADF2-5564C85DA050}"/>
              </a:ext>
            </a:extLst>
          </p:cNvPr>
          <p:cNvSpPr txBox="1"/>
          <p:nvPr/>
        </p:nvSpPr>
        <p:spPr>
          <a:xfrm>
            <a:off x="1047749" y="2386985"/>
            <a:ext cx="73787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600">
                <a:solidFill>
                  <a:srgbClr val="161B16"/>
                </a:solidFill>
                <a:latin typeface="Avenir Next LT Pro" panose="020B0504020202020204" pitchFamily="34" charset="0"/>
                <a:ea typeface="Avenir"/>
                <a:cs typeface="Avenir"/>
                <a:sym typeface="Avenir"/>
              </a:rPr>
              <a:t>AgriCapture designs programs tailored to critical watersheds and high-risk regions, quantifying water outcomes with the Volumetric Water Benefit Accounting (VWBA) framework. 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829EE52-E1DC-ACB4-DFFE-32655E8DF8E6}"/>
              </a:ext>
            </a:extLst>
          </p:cNvPr>
          <p:cNvSpPr txBox="1"/>
          <p:nvPr/>
        </p:nvSpPr>
        <p:spPr>
          <a:xfrm>
            <a:off x="1056848" y="4441585"/>
            <a:ext cx="64516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800">
                <a:solidFill>
                  <a:srgbClr val="161B16"/>
                </a:solidFill>
                <a:latin typeface="Avenir Medium" panose="020B0604020202020204" charset="0"/>
                <a:ea typeface="Avenir"/>
                <a:cs typeface="Avenir"/>
                <a:sym typeface="Avenir"/>
              </a:rPr>
              <a:t>Scalable Water Programs</a:t>
            </a:r>
          </a:p>
        </p:txBody>
      </p:sp>
      <p:pic>
        <p:nvPicPr>
          <p:cNvPr id="11" name="Picture 10" descr="A hand reaching out to water&#10;&#10;AI-generated content may be incorrect.">
            <a:extLst>
              <a:ext uri="{FF2B5EF4-FFF2-40B4-BE49-F238E27FC236}">
                <a16:creationId xmlns:a16="http://schemas.microsoft.com/office/drawing/2014/main" id="{61184C5D-21F5-9F28-1116-DD390BFF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r="20053"/>
          <a:stretch>
            <a:fillRect/>
          </a:stretch>
        </p:blipFill>
        <p:spPr>
          <a:xfrm>
            <a:off x="9143999" y="0"/>
            <a:ext cx="9136039" cy="102870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F94B2F7-F030-1CED-E01D-D4BA92B3EF09}"/>
              </a:ext>
            </a:extLst>
          </p:cNvPr>
          <p:cNvSpPr txBox="1"/>
          <p:nvPr/>
        </p:nvSpPr>
        <p:spPr>
          <a:xfrm>
            <a:off x="1066800" y="1017582"/>
            <a:ext cx="35052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WATER SOLUTIONS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BAFC15D-F9CA-2981-5E98-30EBFA1B961F}"/>
              </a:ext>
            </a:extLst>
          </p:cNvPr>
          <p:cNvSpPr/>
          <p:nvPr/>
        </p:nvSpPr>
        <p:spPr>
          <a:xfrm>
            <a:off x="17411700" y="92851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5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B8E1C-9B2E-853A-1C24-90D8E347F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ield of grass and hills&#10;&#10;AI-generated content may be incorrect.">
            <a:extLst>
              <a:ext uri="{FF2B5EF4-FFF2-40B4-BE49-F238E27FC236}">
                <a16:creationId xmlns:a16="http://schemas.microsoft.com/office/drawing/2014/main" id="{FB6632A9-4373-91DE-5CB6-F17001891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/>
          <a:stretch>
            <a:fillRect/>
          </a:stretch>
        </p:blipFill>
        <p:spPr>
          <a:xfrm>
            <a:off x="11836400" y="-95197"/>
            <a:ext cx="6451600" cy="5238697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9E1F9047-474C-27B4-D853-9258D69D4BC6}"/>
              </a:ext>
            </a:extLst>
          </p:cNvPr>
          <p:cNvSpPr txBox="1"/>
          <p:nvPr/>
        </p:nvSpPr>
        <p:spPr>
          <a:xfrm>
            <a:off x="1028700" y="1562100"/>
            <a:ext cx="73787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 b="1" dirty="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What’s Next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F48CCB6-8470-DB2A-3C39-8928463E45B0}"/>
              </a:ext>
            </a:extLst>
          </p:cNvPr>
          <p:cNvSpPr txBox="1"/>
          <p:nvPr/>
        </p:nvSpPr>
        <p:spPr>
          <a:xfrm>
            <a:off x="1066799" y="3139470"/>
            <a:ext cx="10206253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>
                <a:solidFill>
                  <a:srgbClr val="006B67"/>
                </a:solidFill>
                <a:latin typeface="Avenir Medium" panose="020B0604020202020204" charset="0"/>
              </a:rPr>
              <a:t>Avoided Grassland Conversion </a:t>
            </a:r>
            <a:r>
              <a:rPr lang="en-US" sz="2400" dirty="0">
                <a:latin typeface="Avenir Next LT Pro" panose="020B0504020202020204" pitchFamily="34" charset="0"/>
              </a:rPr>
              <a:t>prevents grassland ecosystems from being developed and converted to cropland, preserving below-ground carbon storage and avoiding greenhouse gas emissions.</a:t>
            </a:r>
          </a:p>
          <a:p>
            <a:pPr lvl="0">
              <a:spcAft>
                <a:spcPts val="1200"/>
              </a:spcAft>
            </a:pPr>
            <a:r>
              <a:rPr lang="en-US" sz="2400" dirty="0">
                <a:solidFill>
                  <a:srgbClr val="006B67"/>
                </a:solidFill>
                <a:latin typeface="Avenir Medium" panose="020B0604020202020204" charset="0"/>
              </a:rPr>
              <a:t>Improved Grazing </a:t>
            </a:r>
            <a:r>
              <a:rPr lang="en-US" sz="2400" dirty="0">
                <a:latin typeface="Avenir Next LT Pro" panose="020B0504020202020204" pitchFamily="34" charset="0"/>
              </a:rPr>
              <a:t>incentivizes ranchers to adopt regenerative grazing techniques that sequester carbon and improve long-term soil and ecosystem health.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076A4EA-3584-2D47-1B40-18A80530FEF2}"/>
              </a:ext>
            </a:extLst>
          </p:cNvPr>
          <p:cNvSpPr txBox="1"/>
          <p:nvPr/>
        </p:nvSpPr>
        <p:spPr>
          <a:xfrm>
            <a:off x="1066799" y="2632021"/>
            <a:ext cx="7205663" cy="390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dirty="0">
                <a:solidFill>
                  <a:srgbClr val="161B16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Grasslands Carbon Projects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044607F-F530-BDD6-5C10-624A8CD2FC4A}"/>
              </a:ext>
            </a:extLst>
          </p:cNvPr>
          <p:cNvSpPr txBox="1"/>
          <p:nvPr/>
        </p:nvSpPr>
        <p:spPr>
          <a:xfrm>
            <a:off x="1066800" y="1017582"/>
            <a:ext cx="35052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 dirty="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PILOT PROGRAMS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BA085B1-F9D2-E9D5-5755-F9E3989C6F32}"/>
              </a:ext>
            </a:extLst>
          </p:cNvPr>
          <p:cNvSpPr txBox="1"/>
          <p:nvPr/>
        </p:nvSpPr>
        <p:spPr>
          <a:xfrm>
            <a:off x="995718" y="6092678"/>
            <a:ext cx="741168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dirty="0">
                <a:solidFill>
                  <a:srgbClr val="161B16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45Z Tax Credits (Clean Fuel Production)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CE3C8CCC-4DA2-9BB9-F555-9B025ED8E8F7}"/>
              </a:ext>
            </a:extLst>
          </p:cNvPr>
          <p:cNvSpPr txBox="1"/>
          <p:nvPr/>
        </p:nvSpPr>
        <p:spPr>
          <a:xfrm>
            <a:off x="1028700" y="6547029"/>
            <a:ext cx="9877261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6B67"/>
                </a:solidFill>
                <a:latin typeface="Avenir Medium" panose="020B0604020202020204" charset="0"/>
                <a:ea typeface="Avenir Medium Italics"/>
                <a:cs typeface="Avenir Medium Italics"/>
                <a:sym typeface="Avenir Medium Italics"/>
              </a:rPr>
              <a:t>Lowering the carbon intensity </a:t>
            </a:r>
            <a:r>
              <a:rPr lang="en-US" sz="24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of feedstocks is essential to maximizing the 45Z credit value per gallon.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In partnership with feedstock co-ops, AgriCapture is implementing MRV services such as </a:t>
            </a:r>
          </a:p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direct grower enrollment</a:t>
            </a:r>
          </a:p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remote sensing to detect cover crops</a:t>
            </a:r>
          </a:p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tracking field activities via farm management software integration</a:t>
            </a:r>
          </a:p>
        </p:txBody>
      </p:sp>
      <p:pic>
        <p:nvPicPr>
          <p:cNvPr id="18" name="Picture 17" descr="A group of silos in a field&#10;&#10;AI-generated content may be incorrect.">
            <a:extLst>
              <a:ext uri="{FF2B5EF4-FFF2-40B4-BE49-F238E27FC236}">
                <a16:creationId xmlns:a16="http://schemas.microsoft.com/office/drawing/2014/main" id="{EA7ECD00-373E-0864-40D2-A059B38E2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340" r="11458" b="-340"/>
          <a:stretch>
            <a:fillRect/>
          </a:stretch>
        </p:blipFill>
        <p:spPr>
          <a:xfrm>
            <a:off x="11836400" y="5143500"/>
            <a:ext cx="6451601" cy="5161044"/>
          </a:xfrm>
          <a:prstGeom prst="rect">
            <a:avLst/>
          </a:prstGeom>
        </p:spPr>
      </p:pic>
      <p:sp>
        <p:nvSpPr>
          <p:cNvPr id="21" name="Freeform 8">
            <a:extLst>
              <a:ext uri="{FF2B5EF4-FFF2-40B4-BE49-F238E27FC236}">
                <a16:creationId xmlns:a16="http://schemas.microsoft.com/office/drawing/2014/main" id="{1371DE23-D6B9-D40B-3191-366256EB709C}"/>
              </a:ext>
            </a:extLst>
          </p:cNvPr>
          <p:cNvSpPr/>
          <p:nvPr/>
        </p:nvSpPr>
        <p:spPr>
          <a:xfrm>
            <a:off x="17411700" y="92851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87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7B828ED-FDFC-73A9-1404-DBA65E24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82" y="2366686"/>
            <a:ext cx="1992898" cy="19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/>
          <p:nvPr/>
        </p:nvSpPr>
        <p:spPr>
          <a:xfrm>
            <a:off x="9144000" y="0"/>
            <a:ext cx="9144000" cy="10419584"/>
          </a:xfrm>
          <a:prstGeom prst="rect">
            <a:avLst/>
          </a:prstGeom>
          <a:solidFill>
            <a:srgbClr val="F8F8F7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59679" y="7400250"/>
            <a:ext cx="4009303" cy="2749495"/>
          </a:xfrm>
          <a:custGeom>
            <a:avLst/>
            <a:gdLst/>
            <a:ahLst/>
            <a:cxnLst/>
            <a:rect l="l" t="t" r="r" b="b"/>
            <a:pathLst>
              <a:path w="4158832" h="2897904">
                <a:moveTo>
                  <a:pt x="0" y="0"/>
                </a:moveTo>
                <a:lnTo>
                  <a:pt x="4158833" y="0"/>
                </a:lnTo>
                <a:lnTo>
                  <a:pt x="4158833" y="2897904"/>
                </a:lnTo>
                <a:lnTo>
                  <a:pt x="0" y="289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9" r="-1018" b="-103868"/>
            </a:stretch>
          </a:blipFill>
          <a:ln w="3175" cap="sq">
            <a:noFill/>
            <a:prstDash val="sysDot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80793" y="7357208"/>
            <a:ext cx="2814917" cy="447943"/>
          </a:xfrm>
          <a:custGeom>
            <a:avLst/>
            <a:gdLst/>
            <a:ahLst/>
            <a:cxnLst/>
            <a:rect l="l" t="t" r="r" b="b"/>
            <a:pathLst>
              <a:path w="3753223" h="597258">
                <a:moveTo>
                  <a:pt x="0" y="0"/>
                </a:moveTo>
                <a:lnTo>
                  <a:pt x="3753223" y="0"/>
                </a:lnTo>
                <a:lnTo>
                  <a:pt x="3753223" y="597258"/>
                </a:lnTo>
                <a:lnTo>
                  <a:pt x="0" y="597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85" b="-4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5226" y="7203694"/>
            <a:ext cx="2631915" cy="840635"/>
          </a:xfrm>
          <a:custGeom>
            <a:avLst/>
            <a:gdLst/>
            <a:ahLst/>
            <a:cxnLst/>
            <a:rect l="l" t="t" r="r" b="b"/>
            <a:pathLst>
              <a:path w="3509220" h="1120848">
                <a:moveTo>
                  <a:pt x="0" y="0"/>
                </a:moveTo>
                <a:lnTo>
                  <a:pt x="3509221" y="0"/>
                </a:lnTo>
                <a:lnTo>
                  <a:pt x="3509221" y="1120848"/>
                </a:lnTo>
                <a:lnTo>
                  <a:pt x="0" y="112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85" b="-4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4719" y="8269921"/>
            <a:ext cx="3140415" cy="794788"/>
          </a:xfrm>
          <a:custGeom>
            <a:avLst/>
            <a:gdLst/>
            <a:ahLst/>
            <a:cxnLst/>
            <a:rect l="l" t="t" r="r" b="b"/>
            <a:pathLst>
              <a:path w="4187221" h="1059719">
                <a:moveTo>
                  <a:pt x="0" y="0"/>
                </a:moveTo>
                <a:lnTo>
                  <a:pt x="4187221" y="0"/>
                </a:lnTo>
                <a:lnTo>
                  <a:pt x="4187221" y="1059719"/>
                </a:lnTo>
                <a:lnTo>
                  <a:pt x="0" y="105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85" b="-4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953889" y="8173182"/>
            <a:ext cx="1768195" cy="1175874"/>
          </a:xfrm>
          <a:custGeom>
            <a:avLst/>
            <a:gdLst/>
            <a:ahLst/>
            <a:cxnLst/>
            <a:rect l="l" t="t" r="r" b="b"/>
            <a:pathLst>
              <a:path w="2357593" h="1567834">
                <a:moveTo>
                  <a:pt x="0" y="0"/>
                </a:moveTo>
                <a:lnTo>
                  <a:pt x="2357593" y="0"/>
                </a:lnTo>
                <a:lnTo>
                  <a:pt x="2357593" y="1567834"/>
                </a:lnTo>
                <a:lnTo>
                  <a:pt x="0" y="1567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985" r="-34047" b="-4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46890" y="6523214"/>
            <a:ext cx="5610160" cy="4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7"/>
              </a:lnSpc>
            </a:pPr>
            <a:r>
              <a:rPr lang="en-US" sz="2600"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Data Sources + MMRV</a:t>
            </a:r>
            <a:endParaRPr lang="en-US" sz="2612">
              <a:latin typeface="Avenir Next LT Pro" panose="020B0504020202020204" pitchFamily="34" charset="0"/>
              <a:ea typeface="Avenir Italics"/>
              <a:cs typeface="Avenir Italics"/>
              <a:sym typeface="Avenir Itali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766546" y="556821"/>
            <a:ext cx="7735400" cy="4329650"/>
          </a:xfrm>
          <a:custGeom>
            <a:avLst/>
            <a:gdLst/>
            <a:ahLst/>
            <a:cxnLst/>
            <a:rect l="l" t="t" r="r" b="b"/>
            <a:pathLst>
              <a:path w="7735400" h="4329650">
                <a:moveTo>
                  <a:pt x="0" y="0"/>
                </a:moveTo>
                <a:lnTo>
                  <a:pt x="7735400" y="0"/>
                </a:lnTo>
                <a:lnTo>
                  <a:pt x="7735400" y="4329650"/>
                </a:lnTo>
                <a:lnTo>
                  <a:pt x="0" y="4329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175" cap="sq">
            <a:solidFill>
              <a:srgbClr val="000000"/>
            </a:solidFill>
            <a:prstDash val="sysDot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30327" y="2402780"/>
            <a:ext cx="1458653" cy="2015308"/>
          </a:xfrm>
          <a:custGeom>
            <a:avLst/>
            <a:gdLst/>
            <a:ahLst/>
            <a:cxnLst/>
            <a:rect l="l" t="t" r="r" b="b"/>
            <a:pathLst>
              <a:path w="1369363" h="1915567">
                <a:moveTo>
                  <a:pt x="0" y="0"/>
                </a:moveTo>
                <a:lnTo>
                  <a:pt x="1369363" y="0"/>
                </a:lnTo>
                <a:lnTo>
                  <a:pt x="1369363" y="1915567"/>
                </a:lnTo>
                <a:lnTo>
                  <a:pt x="0" y="19155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502" r="-203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81476" y="4640311"/>
            <a:ext cx="1789209" cy="1798589"/>
          </a:xfrm>
          <a:custGeom>
            <a:avLst/>
            <a:gdLst/>
            <a:ahLst/>
            <a:cxnLst/>
            <a:rect l="l" t="t" r="r" b="b"/>
            <a:pathLst>
              <a:path w="2225076" h="2225076">
                <a:moveTo>
                  <a:pt x="0" y="0"/>
                </a:moveTo>
                <a:lnTo>
                  <a:pt x="2225076" y="0"/>
                </a:lnTo>
                <a:lnTo>
                  <a:pt x="2225076" y="2225076"/>
                </a:lnTo>
                <a:lnTo>
                  <a:pt x="0" y="2225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830942" y="4778374"/>
            <a:ext cx="2093858" cy="1384405"/>
          </a:xfrm>
          <a:custGeom>
            <a:avLst/>
            <a:gdLst/>
            <a:ahLst/>
            <a:cxnLst/>
            <a:rect l="l" t="t" r="r" b="b"/>
            <a:pathLst>
              <a:path w="2480079" h="1655613">
                <a:moveTo>
                  <a:pt x="0" y="0"/>
                </a:moveTo>
                <a:lnTo>
                  <a:pt x="2480080" y="0"/>
                </a:lnTo>
                <a:lnTo>
                  <a:pt x="2480080" y="1655612"/>
                </a:lnTo>
                <a:lnTo>
                  <a:pt x="0" y="16556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0725" b="-290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03039" y="5003966"/>
            <a:ext cx="2313738" cy="1064065"/>
          </a:xfrm>
          <a:custGeom>
            <a:avLst/>
            <a:gdLst/>
            <a:ahLst/>
            <a:cxnLst/>
            <a:rect l="l" t="t" r="r" b="b"/>
            <a:pathLst>
              <a:path w="3037951" h="1301979">
                <a:moveTo>
                  <a:pt x="0" y="0"/>
                </a:moveTo>
                <a:lnTo>
                  <a:pt x="3037951" y="0"/>
                </a:lnTo>
                <a:lnTo>
                  <a:pt x="3037951" y="1301979"/>
                </a:lnTo>
                <a:lnTo>
                  <a:pt x="0" y="1301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305226" y="1434592"/>
            <a:ext cx="4883733" cy="43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</a:pPr>
            <a:r>
              <a:rPr lang="en-US" sz="2625"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Our Partners</a:t>
            </a:r>
          </a:p>
        </p:txBody>
      </p:sp>
      <p:pic>
        <p:nvPicPr>
          <p:cNvPr id="1026" name="Picture 2" descr="Activate - VCI Portal">
            <a:extLst>
              <a:ext uri="{FF2B5EF4-FFF2-40B4-BE49-F238E27FC236}">
                <a16:creationId xmlns:a16="http://schemas.microsoft.com/office/drawing/2014/main" id="{E567757E-6F31-296A-5EB9-EAA49AFC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91" y="3078850"/>
            <a:ext cx="3636192" cy="8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in a hat and sunglasses&#10;&#10;Description automatically generated">
            <a:extLst>
              <a:ext uri="{FF2B5EF4-FFF2-40B4-BE49-F238E27FC236}">
                <a16:creationId xmlns:a16="http://schemas.microsoft.com/office/drawing/2014/main" id="{EB4C55B8-4930-B01C-D4C7-E776BD283D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"/>
          <a:stretch/>
        </p:blipFill>
        <p:spPr>
          <a:xfrm>
            <a:off x="9761802" y="4906408"/>
            <a:ext cx="3954198" cy="27494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C6B526-C087-0C43-38AF-1A635AB88D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66961" y="5477001"/>
            <a:ext cx="4134985" cy="19232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7CAB82-5730-3759-E7F7-0C4BE3D13B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06739" y="8022916"/>
            <a:ext cx="4186643" cy="1774001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81603EF-F2E0-BD13-39C4-711D6D4E57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82" y="3963106"/>
            <a:ext cx="3098468" cy="616172"/>
          </a:xfrm>
          <a:prstGeom prst="rect">
            <a:avLst/>
          </a:prstGeom>
        </p:spPr>
      </p:pic>
      <p:pic>
        <p:nvPicPr>
          <p:cNvPr id="12" name="Picture 11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AA40072F-5850-DF61-6F22-36E7863273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17" y="2164543"/>
            <a:ext cx="2637205" cy="10667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91018"/>
            <a:ext cx="38481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Contact</a:t>
            </a:r>
          </a:p>
        </p:txBody>
      </p:sp>
      <p:sp>
        <p:nvSpPr>
          <p:cNvPr id="6" name="Freeform 6"/>
          <p:cNvSpPr/>
          <p:nvPr/>
        </p:nvSpPr>
        <p:spPr>
          <a:xfrm>
            <a:off x="9270093" y="0"/>
            <a:ext cx="9008382" cy="10287000"/>
          </a:xfrm>
          <a:custGeom>
            <a:avLst/>
            <a:gdLst/>
            <a:ahLst/>
            <a:cxnLst/>
            <a:rect l="l" t="t" r="r" b="b"/>
            <a:pathLst>
              <a:path w="9008382" h="10287000">
                <a:moveTo>
                  <a:pt x="0" y="0"/>
                </a:moveTo>
                <a:lnTo>
                  <a:pt x="9008382" y="0"/>
                </a:lnTo>
                <a:lnTo>
                  <a:pt x="9008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16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A4179A3-620E-235F-A2C3-80BE5850A9F5}"/>
              </a:ext>
            </a:extLst>
          </p:cNvPr>
          <p:cNvSpPr txBox="1"/>
          <p:nvPr/>
        </p:nvSpPr>
        <p:spPr>
          <a:xfrm>
            <a:off x="1191613" y="4374058"/>
            <a:ext cx="477786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Avenir Next LT Pro"/>
              </a:rPr>
              <a:t>John Lanahan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3000">
                <a:latin typeface="Avenir Next LT Pro"/>
              </a:rPr>
              <a:t>Director of Demand</a:t>
            </a:r>
          </a:p>
          <a:p>
            <a:pPr>
              <a:lnSpc>
                <a:spcPts val="3000"/>
              </a:lnSpc>
            </a:pPr>
            <a:r>
              <a:rPr lang="en-US" sz="3000">
                <a:latin typeface="Avenir Next LT Pro"/>
              </a:rPr>
              <a:t>Jlanahan@agricapture.com</a:t>
            </a: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59D6641E-5FE5-6435-0FFD-8EB50F9DF138}"/>
              </a:ext>
            </a:extLst>
          </p:cNvPr>
          <p:cNvSpPr/>
          <p:nvPr/>
        </p:nvSpPr>
        <p:spPr>
          <a:xfrm flipH="1" flipV="1">
            <a:off x="1028703" y="4326076"/>
            <a:ext cx="0" cy="1219200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C4E12F71-922F-3AC7-1C07-0E2AC127E0A9}"/>
              </a:ext>
            </a:extLst>
          </p:cNvPr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2A8E2-5F87-E012-BA11-47CC5D73A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B236E18-57F1-8093-786F-C5D9556454D7}"/>
              </a:ext>
            </a:extLst>
          </p:cNvPr>
          <p:cNvSpPr txBox="1"/>
          <p:nvPr/>
        </p:nvSpPr>
        <p:spPr>
          <a:xfrm>
            <a:off x="10581096" y="7786070"/>
            <a:ext cx="6364924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006B67"/>
                </a:solidFill>
                <a:latin typeface="Avenir Next LT Pro Demi" panose="020B0704020202020204" pitchFamily="34" charset="0"/>
                <a:ea typeface="Avenir Bold"/>
                <a:cs typeface="Avenir Bold"/>
                <a:sym typeface="Avenir Bold"/>
              </a:rPr>
              <a:t>AgriCapture has built a scalable solution to mitigate the impact and verify outcomes of all three. </a:t>
            </a:r>
            <a:endParaRPr lang="en-US" sz="3200">
              <a:solidFill>
                <a:srgbClr val="006B67"/>
              </a:solidFill>
              <a:latin typeface="Avenir Next LT Pro Demi" panose="020B0704020202020204" pitchFamily="34" charset="0"/>
              <a:ea typeface="Avenir Bold"/>
              <a:cs typeface="Avenir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2157F21-CE46-417F-E646-2D315F0BA42F}"/>
              </a:ext>
            </a:extLst>
          </p:cNvPr>
          <p:cNvSpPr txBox="1"/>
          <p:nvPr/>
        </p:nvSpPr>
        <p:spPr>
          <a:xfrm>
            <a:off x="888142" y="3223282"/>
            <a:ext cx="9055032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>
                <a:solidFill>
                  <a:srgbClr val="80AF41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Methane Emissions </a:t>
            </a:r>
          </a:p>
          <a:p>
            <a:r>
              <a:rPr lang="en-US" sz="3200">
                <a:solidFill>
                  <a:srgbClr val="000000"/>
                </a:solidFill>
                <a:latin typeface="Avenir Medium"/>
                <a:ea typeface="Avenir"/>
                <a:cs typeface="Avenir"/>
                <a:sym typeface="Avenir"/>
              </a:rPr>
              <a:t>Emissions on par with global aviation</a:t>
            </a:r>
            <a:endParaRPr lang="en-US" sz="3200">
              <a:solidFill>
                <a:srgbClr val="000000"/>
              </a:solidFill>
              <a:latin typeface="Avenir Medium"/>
              <a:ea typeface="Avenir"/>
              <a:cs typeface="Avenir"/>
            </a:endParaRPr>
          </a:p>
          <a:p>
            <a:pPr algn="l"/>
            <a:r>
              <a:rPr lang="en-US" sz="3200">
                <a:solidFill>
                  <a:srgbClr val="000000"/>
                </a:solidFill>
                <a:latin typeface="Avenir Next LT Pro"/>
                <a:ea typeface="Avenir"/>
                <a:cs typeface="Avenir"/>
                <a:sym typeface="Avenir"/>
              </a:rPr>
              <a:t>12% of global methane emissions </a:t>
            </a:r>
            <a:endParaRPr lang="en-US" sz="3200">
              <a:solidFill>
                <a:srgbClr val="000000"/>
              </a:solidFill>
              <a:latin typeface="Avenir Next LT Pro"/>
              <a:ea typeface="Avenir"/>
              <a:cs typeface="Avenir"/>
            </a:endParaRPr>
          </a:p>
          <a:p>
            <a:pPr algn="l"/>
            <a:r>
              <a:rPr lang="en-US" sz="3200">
                <a:solidFill>
                  <a:srgbClr val="000000"/>
                </a:solidFill>
                <a:latin typeface="Avenir Next LT Pro"/>
                <a:ea typeface="Avenir"/>
                <a:cs typeface="Avenir"/>
                <a:sym typeface="Avenir"/>
              </a:rPr>
              <a:t>1.5% of total GHG emissions</a:t>
            </a:r>
            <a:endParaRPr lang="en-US" sz="3200">
              <a:solidFill>
                <a:srgbClr val="000000"/>
              </a:solidFill>
              <a:latin typeface="Avenir Next LT Pro"/>
              <a:ea typeface="Avenir"/>
              <a:cs typeface="Avenir"/>
            </a:endParaRPr>
          </a:p>
          <a:p>
            <a:pPr algn="l"/>
            <a:endParaRPr lang="en-US" sz="1600" i="1">
              <a:solidFill>
                <a:srgbClr val="000000"/>
              </a:solidFill>
              <a:latin typeface="Avenir Next LT Pro" panose="020B0504020202020204" pitchFamily="34" charset="0"/>
              <a:ea typeface="Avenir"/>
              <a:cs typeface="Avenir"/>
            </a:endParaRPr>
          </a:p>
          <a:p>
            <a:r>
              <a:rPr lang="en-US" sz="3200">
                <a:solidFill>
                  <a:srgbClr val="80AF41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Water Intensity </a:t>
            </a:r>
          </a:p>
          <a:p>
            <a:r>
              <a:rPr lang="en-US" sz="3200">
                <a:solidFill>
                  <a:srgbClr val="000000"/>
                </a:solidFill>
                <a:latin typeface="Avenir Medium"/>
                <a:ea typeface="Avenir"/>
                <a:cs typeface="Avenir"/>
                <a:sym typeface="Avenir"/>
              </a:rPr>
              <a:t>Second most water intensive crop</a:t>
            </a:r>
            <a:endParaRPr lang="en-US" sz="3200">
              <a:solidFill>
                <a:srgbClr val="000000"/>
              </a:solidFill>
              <a:latin typeface="Avenir Medium"/>
              <a:ea typeface="Avenir"/>
              <a:cs typeface="Avenir"/>
            </a:endParaRPr>
          </a:p>
          <a:p>
            <a:pPr algn="l"/>
            <a:r>
              <a:rPr lang="en-US" sz="3200">
                <a:solidFill>
                  <a:srgbClr val="000000"/>
                </a:solidFill>
                <a:latin typeface="Avenir Next LT Pro"/>
                <a:ea typeface="Avenir"/>
                <a:cs typeface="Avenir"/>
                <a:sym typeface="Avenir"/>
              </a:rPr>
              <a:t>130 gallons of water consumed per 1lb of rice</a:t>
            </a:r>
            <a:endParaRPr lang="en-US" sz="3200">
              <a:solidFill>
                <a:srgbClr val="000000"/>
              </a:solidFill>
              <a:latin typeface="Avenir Next LT Pro"/>
              <a:ea typeface="Avenir"/>
              <a:cs typeface="Avenir"/>
            </a:endParaRPr>
          </a:p>
          <a:p>
            <a:pPr algn="l"/>
            <a:endParaRPr lang="en-US" sz="1600" i="1">
              <a:solidFill>
                <a:srgbClr val="000000"/>
              </a:solidFill>
              <a:latin typeface="Avenir Next LT Pro" panose="020B0504020202020204" pitchFamily="34" charset="0"/>
              <a:ea typeface="Avenir"/>
              <a:cs typeface="Avenir"/>
            </a:endParaRPr>
          </a:p>
          <a:p>
            <a:r>
              <a:rPr lang="en-US" sz="3200">
                <a:solidFill>
                  <a:srgbClr val="80AF41"/>
                </a:solidFill>
                <a:latin typeface="Avenir Next LT Pro Demi" panose="020B0704020202020204" pitchFamily="34" charset="0"/>
                <a:ea typeface="Avenir"/>
                <a:cs typeface="Avenir"/>
                <a:sym typeface="Avenir"/>
              </a:rPr>
              <a:t>Heavy Metals </a:t>
            </a:r>
          </a:p>
          <a:p>
            <a:r>
              <a:rPr lang="en-US" sz="3200">
                <a:solidFill>
                  <a:srgbClr val="000000"/>
                </a:solidFill>
                <a:latin typeface="Avenir Medium"/>
                <a:ea typeface="Avenir"/>
                <a:cs typeface="Avenir"/>
                <a:sym typeface="Avenir"/>
              </a:rPr>
              <a:t>Largest dietary source of inorganic arsenic</a:t>
            </a:r>
            <a:endParaRPr lang="en-US" sz="3200">
              <a:solidFill>
                <a:srgbClr val="000000"/>
              </a:solidFill>
              <a:latin typeface="Avenir Medium"/>
              <a:ea typeface="Avenir"/>
              <a:cs typeface="Avenir"/>
            </a:endParaRPr>
          </a:p>
          <a:p>
            <a:r>
              <a:rPr lang="en-US" sz="3200">
                <a:solidFill>
                  <a:srgbClr val="000000"/>
                </a:solidFill>
                <a:latin typeface="Avenir Next LT Pro"/>
                <a:ea typeface="Avenir"/>
                <a:cs typeface="Avenir"/>
                <a:sym typeface="Avenir"/>
              </a:rPr>
              <a:t>Rice absorbs 10x more inorganic arsenic than other grains due to flooded conditions</a:t>
            </a:r>
            <a:endParaRPr lang="en-US" sz="3200">
              <a:solidFill>
                <a:srgbClr val="000000"/>
              </a:solidFill>
              <a:latin typeface="Avenir Next LT Pro"/>
              <a:ea typeface="Avenir"/>
              <a:cs typeface="Avenir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883E63B-A93C-31D6-4A56-DB00EDB723EF}"/>
              </a:ext>
            </a:extLst>
          </p:cNvPr>
          <p:cNvSpPr txBox="1"/>
          <p:nvPr/>
        </p:nvSpPr>
        <p:spPr>
          <a:xfrm>
            <a:off x="888142" y="1735696"/>
            <a:ext cx="1607724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4"/>
              </a:lnSpc>
            </a:pPr>
            <a:r>
              <a:rPr lang="en-US" sz="520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Rice Feeds Half of the World's Population</a:t>
            </a:r>
            <a:endParaRPr lang="en-US" sz="5200">
              <a:solidFill>
                <a:srgbClr val="006B67"/>
              </a:solidFill>
              <a:latin typeface="Avenir Ultra-Bold"/>
              <a:ea typeface="Avenir Ultra-Bold"/>
              <a:cs typeface="Avenir Ultra-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75C5B03-F6D1-8BBF-0CCA-83A4DE82B0A1}"/>
              </a:ext>
            </a:extLst>
          </p:cNvPr>
          <p:cNvSpPr txBox="1"/>
          <p:nvPr/>
        </p:nvSpPr>
        <p:spPr>
          <a:xfrm>
            <a:off x="888142" y="1072517"/>
            <a:ext cx="255184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CHALLENGE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6571FD8-F510-0231-65C7-DC8C836CDE95}"/>
              </a:ext>
            </a:extLst>
          </p:cNvPr>
          <p:cNvSpPr/>
          <p:nvPr/>
        </p:nvSpPr>
        <p:spPr>
          <a:xfrm>
            <a:off x="17259300" y="9258300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24A35-47DB-2FB8-93CD-713E0668E85A}"/>
              </a:ext>
            </a:extLst>
          </p:cNvPr>
          <p:cNvSpPr txBox="1"/>
          <p:nvPr/>
        </p:nvSpPr>
        <p:spPr>
          <a:xfrm>
            <a:off x="888142" y="2469429"/>
            <a:ext cx="1442805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>
                <a:latin typeface="Avenir Next LT Pro"/>
              </a:rPr>
              <a:t>Yet, as</a:t>
            </a:r>
            <a:r>
              <a:rPr lang="en-US" sz="3000">
                <a:effectLst/>
                <a:latin typeface="Avenir Next LT Pro"/>
              </a:rPr>
              <a:t> a continuously flooded crop, rice cultivation represents</a:t>
            </a:r>
            <a:r>
              <a:rPr lang="en-US" sz="3000">
                <a:latin typeface="Avenir Next LT Pro"/>
              </a:rPr>
              <a:t> significant…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9D56F30-0CBF-B506-85A1-85DAFAA34C63}"/>
              </a:ext>
            </a:extLst>
          </p:cNvPr>
          <p:cNvSpPr/>
          <p:nvPr/>
        </p:nvSpPr>
        <p:spPr>
          <a:xfrm>
            <a:off x="17275494" y="9258300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577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owl of rice with chopsticks&#10;&#10;AI-generated content may be incorrect.">
            <a:extLst>
              <a:ext uri="{FF2B5EF4-FFF2-40B4-BE49-F238E27FC236}">
                <a16:creationId xmlns:a16="http://schemas.microsoft.com/office/drawing/2014/main" id="{F6FA4BFB-2028-C95C-CC86-36AFEA294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278" y="3479426"/>
            <a:ext cx="5758459" cy="38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3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824135" y="5448579"/>
            <a:ext cx="37943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So, we know-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Real farmers</a:t>
            </a:r>
            <a:endParaRPr lang="en-US" sz="3000">
              <a:solidFill>
                <a:srgbClr val="FFFFFF"/>
              </a:solidFill>
              <a:latin typeface="Avenir"/>
              <a:ea typeface="Avenir"/>
              <a:cs typeface="Avenir"/>
            </a:endParaRP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Real data</a:t>
            </a:r>
            <a:endParaRPr lang="en-US" sz="3000">
              <a:solidFill>
                <a:srgbClr val="FFFFFF"/>
              </a:solidFill>
              <a:latin typeface="Avenir"/>
              <a:ea typeface="Avenir"/>
              <a:cs typeface="Avenir"/>
            </a:endParaRPr>
          </a:p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Avenir"/>
                <a:ea typeface="Avenir"/>
                <a:cs typeface="Avenir"/>
              </a:rPr>
              <a:t>Real change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660423"/>
            <a:ext cx="6734704" cy="235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1"/>
              </a:lnSpc>
            </a:pPr>
            <a:r>
              <a:rPr lang="en-US" sz="524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To grow responsibly, first we build farmer trust.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90600"/>
            <a:ext cx="255184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7" name="AutoShape 7"/>
          <p:cNvSpPr/>
          <p:nvPr/>
        </p:nvSpPr>
        <p:spPr>
          <a:xfrm>
            <a:off x="3037501" y="3729921"/>
            <a:ext cx="4119191" cy="4395073"/>
          </a:xfrm>
          <a:prstGeom prst="line">
            <a:avLst/>
          </a:prstGeom>
          <a:ln w="38100" cap="flat">
            <a:solidFill>
              <a:srgbClr val="F8F8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773661" y="3482283"/>
            <a:ext cx="326336" cy="280445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8F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8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7390639" y="5889725"/>
            <a:ext cx="5943429" cy="2291304"/>
          </a:xfrm>
          <a:prstGeom prst="line">
            <a:avLst/>
          </a:prstGeom>
          <a:ln w="38100" cap="flat">
            <a:solidFill>
              <a:srgbClr val="F8F8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7094196" y="8092186"/>
            <a:ext cx="326336" cy="28044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8F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304174" y="5698122"/>
            <a:ext cx="326336" cy="280445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68F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09263-BD4B-78EC-58BF-B7BE11A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9EEF785-AE3E-0ADF-1340-FF476C5AEFC1}"/>
              </a:ext>
            </a:extLst>
          </p:cNvPr>
          <p:cNvSpPr txBox="1"/>
          <p:nvPr/>
        </p:nvSpPr>
        <p:spPr>
          <a:xfrm>
            <a:off x="759068" y="3350868"/>
            <a:ext cx="7303473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Avenir Next LT Pro"/>
                <a:ea typeface="Avenir"/>
                <a:cs typeface="Avenir"/>
              </a:rPr>
              <a:t>Incentivized practice changes to Alternate Wetting and Drying, Furrow Irrigated Rice and Direct Seeded Rice </a:t>
            </a:r>
            <a:endParaRPr lang="en-US"/>
          </a:p>
          <a:p>
            <a:pPr>
              <a:lnSpc>
                <a:spcPts val="3000"/>
              </a:lnSpc>
            </a:pPr>
            <a:endParaRPr lang="en-US" sz="3000">
              <a:solidFill>
                <a:srgbClr val="000000"/>
              </a:solidFill>
              <a:latin typeface="Avenir Next LT Pro"/>
              <a:ea typeface="Avenir"/>
              <a:cs typeface="Avenir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Avenir Next LT Pro"/>
                <a:ea typeface="Avenir"/>
                <a:cs typeface="Avenir"/>
                <a:sym typeface="Avenir"/>
              </a:rPr>
              <a:t>Agronomic support to grow rice sustainably and maintain yields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en-US" sz="3000">
              <a:solidFill>
                <a:srgbClr val="000000"/>
              </a:solidFill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Avenir Next LT Pro"/>
                <a:ea typeface="Avenir"/>
                <a:cs typeface="Avenir"/>
              </a:rPr>
              <a:t>Low burden data collection and administration on the farmer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000000"/>
              </a:solidFill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Avenir Next LT Pro"/>
                <a:ea typeface="Avenir"/>
                <a:cs typeface="Avenir"/>
              </a:rPr>
              <a:t>Streamlined remote sending and emissions modeling</a:t>
            </a:r>
            <a:endParaRPr lang="en-US" sz="3000">
              <a:solidFill>
                <a:srgbClr val="000000"/>
              </a:solidFill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3000"/>
              </a:lnSpc>
            </a:pPr>
            <a:endParaRPr lang="en-US" sz="3000">
              <a:solidFill>
                <a:srgbClr val="000000"/>
              </a:solidFill>
              <a:latin typeface="Avenir Next LT Pro" panose="020B0504020202020204" pitchFamily="34" charset="0"/>
              <a:ea typeface="Avenir"/>
              <a:cs typeface="Avenir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Avenir Next LT Pro"/>
                <a:ea typeface="Avenir"/>
                <a:cs typeface="Avenir"/>
              </a:rPr>
              <a:t>Environmental asset creation and farmer revenue share</a:t>
            </a:r>
          </a:p>
          <a:p>
            <a:pPr>
              <a:lnSpc>
                <a:spcPts val="3000"/>
              </a:lnSpc>
            </a:pPr>
            <a:endParaRPr lang="en-US" sz="3000" b="1" i="1">
              <a:solidFill>
                <a:srgbClr val="000000"/>
              </a:solidFill>
              <a:latin typeface="Avenir Next LT Pro Demi"/>
              <a:ea typeface="Avenir"/>
              <a:cs typeface="Avenir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BC8DA33-98C4-C7B2-8378-66B734DF87C2}"/>
              </a:ext>
            </a:extLst>
          </p:cNvPr>
          <p:cNvGrpSpPr/>
          <p:nvPr/>
        </p:nvGrpSpPr>
        <p:grpSpPr>
          <a:xfrm>
            <a:off x="9144000" y="0"/>
            <a:ext cx="9144000" cy="10287000"/>
            <a:chOff x="0" y="0"/>
            <a:chExt cx="759661" cy="118999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9E6146F-301D-D071-1D67-74D346651C12}"/>
                </a:ext>
              </a:extLst>
            </p:cNvPr>
            <p:cNvSpPr/>
            <p:nvPr/>
          </p:nvSpPr>
          <p:spPr>
            <a:xfrm>
              <a:off x="0" y="0"/>
              <a:ext cx="759661" cy="1189991"/>
            </a:xfrm>
            <a:custGeom>
              <a:avLst/>
              <a:gdLst/>
              <a:ahLst/>
              <a:cxnLst/>
              <a:rect l="l" t="t" r="r" b="b"/>
              <a:pathLst>
                <a:path w="759661" h="1189991">
                  <a:moveTo>
                    <a:pt x="16505" y="0"/>
                  </a:moveTo>
                  <a:lnTo>
                    <a:pt x="743157" y="0"/>
                  </a:lnTo>
                  <a:cubicBezTo>
                    <a:pt x="752272" y="0"/>
                    <a:pt x="759661" y="7389"/>
                    <a:pt x="759661" y="16505"/>
                  </a:cubicBezTo>
                  <a:lnTo>
                    <a:pt x="759661" y="1173486"/>
                  </a:lnTo>
                  <a:cubicBezTo>
                    <a:pt x="759661" y="1182601"/>
                    <a:pt x="752272" y="1189991"/>
                    <a:pt x="743157" y="1189991"/>
                  </a:cubicBezTo>
                  <a:lnTo>
                    <a:pt x="16505" y="1189991"/>
                  </a:lnTo>
                  <a:cubicBezTo>
                    <a:pt x="12127" y="1189991"/>
                    <a:pt x="7929" y="1188252"/>
                    <a:pt x="4834" y="1185156"/>
                  </a:cubicBezTo>
                  <a:cubicBezTo>
                    <a:pt x="1739" y="1182061"/>
                    <a:pt x="0" y="1177863"/>
                    <a:pt x="0" y="1173486"/>
                  </a:cubicBezTo>
                  <a:lnTo>
                    <a:pt x="0" y="16505"/>
                  </a:lnTo>
                  <a:cubicBezTo>
                    <a:pt x="0" y="12127"/>
                    <a:pt x="1739" y="7929"/>
                    <a:pt x="4834" y="4834"/>
                  </a:cubicBezTo>
                  <a:cubicBezTo>
                    <a:pt x="7929" y="1739"/>
                    <a:pt x="12127" y="0"/>
                    <a:pt x="16505" y="0"/>
                  </a:cubicBezTo>
                  <a:close/>
                </a:path>
              </a:pathLst>
            </a:custGeom>
            <a:solidFill>
              <a:srgbClr val="F8F8F7">
                <a:alpha val="8588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E1AEFCA-AF30-6954-5BBD-F4FD7F6851C5}"/>
                </a:ext>
              </a:extLst>
            </p:cNvPr>
            <p:cNvSpPr txBox="1"/>
            <p:nvPr/>
          </p:nvSpPr>
          <p:spPr>
            <a:xfrm>
              <a:off x="0" y="-76200"/>
              <a:ext cx="759661" cy="1266191"/>
            </a:xfrm>
            <a:prstGeom prst="rect">
              <a:avLst/>
            </a:prstGeom>
          </p:spPr>
          <p:txBody>
            <a:bodyPr lIns="49398" tIns="49398" rIns="49398" bIns="4939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6E180EA0-0D2E-97C0-45BA-F21F2CCC430A}"/>
              </a:ext>
            </a:extLst>
          </p:cNvPr>
          <p:cNvSpPr/>
          <p:nvPr/>
        </p:nvSpPr>
        <p:spPr>
          <a:xfrm>
            <a:off x="17275494" y="9258300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5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993F972-A090-4C0F-04D5-C104040C2E4A}"/>
              </a:ext>
            </a:extLst>
          </p:cNvPr>
          <p:cNvSpPr txBox="1"/>
          <p:nvPr/>
        </p:nvSpPr>
        <p:spPr>
          <a:xfrm>
            <a:off x="753166" y="1547889"/>
            <a:ext cx="8316462" cy="138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5200">
                <a:solidFill>
                  <a:srgbClr val="006B67"/>
                </a:solidFill>
                <a:latin typeface="Avenir Ultra-Bold"/>
              </a:rPr>
              <a:t>Science Backed, </a:t>
            </a:r>
            <a:endParaRPr lang="en-US"/>
          </a:p>
          <a:p>
            <a:pPr>
              <a:lnSpc>
                <a:spcPts val="5397"/>
              </a:lnSpc>
            </a:pPr>
            <a:r>
              <a:rPr lang="en-US" sz="5200">
                <a:solidFill>
                  <a:srgbClr val="006B67"/>
                </a:solidFill>
                <a:latin typeface="Avenir Ultra-Bold"/>
              </a:rPr>
              <a:t>Farmer Approved Process</a:t>
            </a:r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2CF26B8-2DD3-6C1C-D547-E4880B62F09E}"/>
              </a:ext>
            </a:extLst>
          </p:cNvPr>
          <p:cNvSpPr txBox="1"/>
          <p:nvPr/>
        </p:nvSpPr>
        <p:spPr>
          <a:xfrm>
            <a:off x="764931" y="975946"/>
            <a:ext cx="255184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E644187-E0D7-47C6-5C53-6434CA7B86EB}"/>
              </a:ext>
            </a:extLst>
          </p:cNvPr>
          <p:cNvSpPr txBox="1"/>
          <p:nvPr/>
        </p:nvSpPr>
        <p:spPr>
          <a:xfrm>
            <a:off x="11462520" y="969645"/>
            <a:ext cx="528588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latin typeface="Avenir Bold"/>
                <a:ea typeface="Avenir Bold"/>
                <a:cs typeface="Avenir Bold"/>
                <a:sym typeface="Avenir Bold"/>
              </a:rPr>
              <a:t>AgriCapture</a:t>
            </a:r>
            <a:r>
              <a:rPr lang="en-US" sz="3000">
                <a:solidFill>
                  <a:srgbClr val="161B16"/>
                </a:solidFill>
                <a:latin typeface="Avenir Bold"/>
                <a:ea typeface="Avenir Bold"/>
                <a:cs typeface="Avenir Bold"/>
                <a:sym typeface="Avenir Bold"/>
              </a:rPr>
              <a:t> Tech Stack</a:t>
            </a:r>
          </a:p>
        </p:txBody>
      </p:sp>
      <p:pic>
        <p:nvPicPr>
          <p:cNvPr id="19" name="Picture 18" descr="A close-up of several images&#10;&#10;AI-generated content may be incorrect.">
            <a:extLst>
              <a:ext uri="{FF2B5EF4-FFF2-40B4-BE49-F238E27FC236}">
                <a16:creationId xmlns:a16="http://schemas.microsoft.com/office/drawing/2014/main" id="{C46A2F42-212A-69B6-64D6-F95BD8CE4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453" l="10000" r="90000">
                        <a14:foregroundMark x1="48611" y1="90391" x2="48611" y2="90391"/>
                        <a14:foregroundMark x1="46250" y1="91328" x2="52362" y2="93784"/>
                        <a14:foregroundMark x1="49583" y1="94219" x2="52222" y2="94297"/>
                        <a14:backgroundMark x1="54583" y1="94141" x2="53472" y2="94531"/>
                        <a14:backgroundMark x1="56944" y1="94141" x2="53611" y2="9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>
            <a:fillRect/>
          </a:stretch>
        </p:blipFill>
        <p:spPr>
          <a:xfrm>
            <a:off x="12291455" y="1281527"/>
            <a:ext cx="5297241" cy="87546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BB081A-7187-C3DD-8835-6848D7D58B69}"/>
              </a:ext>
            </a:extLst>
          </p:cNvPr>
          <p:cNvSpPr txBox="1"/>
          <p:nvPr/>
        </p:nvSpPr>
        <p:spPr>
          <a:xfrm>
            <a:off x="9749340" y="2339077"/>
            <a:ext cx="3286422" cy="769441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61B16"/>
                </a:solidFill>
                <a:latin typeface="Avenir Medium" panose="020B0604020202020204" charset="0"/>
              </a:rPr>
              <a:t>Sustainable Agriculture + Agronomic Support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E42359-37DB-4593-D526-75916A5FE176}"/>
              </a:ext>
            </a:extLst>
          </p:cNvPr>
          <p:cNvSpPr txBox="1"/>
          <p:nvPr/>
        </p:nvSpPr>
        <p:spPr>
          <a:xfrm>
            <a:off x="9749340" y="4212395"/>
            <a:ext cx="3286422" cy="769441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61B16"/>
                </a:solidFill>
                <a:latin typeface="Avenir Medium" panose="020B0604020202020204" charset="0"/>
              </a:rPr>
              <a:t>Field-Level Data Collection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B79334-A913-2AC6-124F-015322F706FA}"/>
              </a:ext>
            </a:extLst>
          </p:cNvPr>
          <p:cNvSpPr txBox="1"/>
          <p:nvPr/>
        </p:nvSpPr>
        <p:spPr>
          <a:xfrm>
            <a:off x="9826417" y="5318331"/>
            <a:ext cx="3132269" cy="769441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61B16"/>
                </a:solidFill>
                <a:latin typeface="Avenir Medium" panose="020B0604020202020204" charset="0"/>
              </a:rPr>
              <a:t>Remote Irrigation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CB142D-F3FD-36E4-AC1E-2EC0E8EA749D}"/>
              </a:ext>
            </a:extLst>
          </p:cNvPr>
          <p:cNvSpPr txBox="1"/>
          <p:nvPr/>
        </p:nvSpPr>
        <p:spPr>
          <a:xfrm>
            <a:off x="9826416" y="6424267"/>
            <a:ext cx="3132270" cy="430887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61B16"/>
                </a:solidFill>
                <a:latin typeface="Avenir Medium" panose="020B0604020202020204" charset="0"/>
              </a:rPr>
              <a:t>Soil Sampling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4FF1E-7B8A-09B8-55C6-A74AD5A3028B}"/>
              </a:ext>
            </a:extLst>
          </p:cNvPr>
          <p:cNvSpPr txBox="1"/>
          <p:nvPr/>
        </p:nvSpPr>
        <p:spPr>
          <a:xfrm>
            <a:off x="9749340" y="7191649"/>
            <a:ext cx="3286422" cy="769441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61B16"/>
                </a:solidFill>
                <a:latin typeface="Avenir Medium" panose="020B0604020202020204" charset="0"/>
              </a:rPr>
              <a:t>Emission Reduction Modeling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8BAAB5-F87C-D29A-B99B-0C582F4A82B2}"/>
              </a:ext>
            </a:extLst>
          </p:cNvPr>
          <p:cNvSpPr txBox="1"/>
          <p:nvPr/>
        </p:nvSpPr>
        <p:spPr>
          <a:xfrm>
            <a:off x="10014849" y="8297587"/>
            <a:ext cx="2755405" cy="769441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61B16"/>
                </a:solidFill>
                <a:latin typeface="Avenir Medium" panose="020B0604020202020204" charset="0"/>
              </a:rPr>
              <a:t>Third-Party Verification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65592-60C7-3D64-01CC-A60CECFEB49A}"/>
              </a:ext>
            </a:extLst>
          </p:cNvPr>
          <p:cNvSpPr txBox="1"/>
          <p:nvPr/>
        </p:nvSpPr>
        <p:spPr>
          <a:xfrm>
            <a:off x="9949246" y="3445013"/>
            <a:ext cx="2886611" cy="430887"/>
          </a:xfrm>
          <a:prstGeom prst="rect">
            <a:avLst/>
          </a:prstGeom>
          <a:noFill/>
          <a:scene3d>
            <a:camera prst="isometricLeftDown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61B16"/>
                </a:solidFill>
                <a:latin typeface="Avenir Medium" panose="020B0604020202020204" charset="0"/>
              </a:rPr>
              <a:t>Enrollment Platform</a:t>
            </a:r>
          </a:p>
        </p:txBody>
      </p:sp>
    </p:spTree>
    <p:extLst>
      <p:ext uri="{BB962C8B-B14F-4D97-AF65-F5344CB8AC3E}">
        <p14:creationId xmlns:p14="http://schemas.microsoft.com/office/powerpoint/2010/main" val="234782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91018"/>
            <a:ext cx="421975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Measuring what matters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90600"/>
            <a:ext cx="255184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638477"/>
            <a:ext cx="63627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00000"/>
                </a:solidFill>
                <a:latin typeface="Avenir Medium" panose="020B0604020202020204" charset="0"/>
                <a:ea typeface="Avenir"/>
                <a:cs typeface="Avenir"/>
                <a:sym typeface="Avenir"/>
              </a:rPr>
              <a:t>We measure + certify rice growing outcomes that matter across the supply chain.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5711" y="5076752"/>
            <a:ext cx="47230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2"/>
              </a:lnSpc>
            </a:pPr>
            <a:r>
              <a:rPr lang="en-US" sz="3010">
                <a:solidFill>
                  <a:srgbClr val="000000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Water usage </a:t>
            </a:r>
          </a:p>
          <a:p>
            <a:pPr algn="l">
              <a:lnSpc>
                <a:spcPts val="3582"/>
              </a:lnSpc>
            </a:pPr>
            <a:r>
              <a:rPr lang="en-US" sz="3010">
                <a:solidFill>
                  <a:srgbClr val="000000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GHG emissions </a:t>
            </a:r>
          </a:p>
          <a:p>
            <a:pPr algn="l">
              <a:lnSpc>
                <a:spcPts val="3582"/>
              </a:lnSpc>
            </a:pPr>
            <a:r>
              <a:rPr lang="en-US" sz="3010">
                <a:solidFill>
                  <a:srgbClr val="000000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Carbon intensity</a:t>
            </a:r>
          </a:p>
          <a:p>
            <a:pPr algn="l">
              <a:lnSpc>
                <a:spcPts val="3582"/>
              </a:lnSpc>
            </a:pPr>
            <a:r>
              <a:rPr lang="en-US" sz="3010">
                <a:solidFill>
                  <a:srgbClr val="000000"/>
                </a:solidFill>
                <a:latin typeface="Avenir Next LT Pro" panose="020B0504020202020204" pitchFamily="34" charset="0"/>
                <a:ea typeface="Avenir Medium Italics"/>
                <a:cs typeface="Avenir Medium Italics"/>
                <a:sym typeface="Avenir Medium Italics"/>
              </a:rPr>
              <a:t>Heavy metals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1028699" y="5133902"/>
            <a:ext cx="0" cy="1698973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70093" y="0"/>
            <a:ext cx="9008382" cy="10287000"/>
          </a:xfrm>
          <a:custGeom>
            <a:avLst/>
            <a:gdLst/>
            <a:ahLst/>
            <a:cxnLst/>
            <a:rect l="l" t="t" r="r" b="b"/>
            <a:pathLst>
              <a:path w="9008382" h="10287000">
                <a:moveTo>
                  <a:pt x="0" y="0"/>
                </a:moveTo>
                <a:lnTo>
                  <a:pt x="9008382" y="0"/>
                </a:lnTo>
                <a:lnTo>
                  <a:pt x="90083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21" r="-262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E79D589-A955-F1F2-C890-B8C00C24F686}"/>
              </a:ext>
            </a:extLst>
          </p:cNvPr>
          <p:cNvSpPr txBox="1"/>
          <p:nvPr/>
        </p:nvSpPr>
        <p:spPr>
          <a:xfrm>
            <a:off x="1028699" y="7327831"/>
            <a:ext cx="6617235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>
                <a:solidFill>
                  <a:srgbClr val="000000"/>
                </a:solidFill>
                <a:latin typeface="Avenir Medium" panose="020B0604020202020204" charset="0"/>
                <a:sym typeface="Avenir"/>
              </a:rPr>
              <a:t>Average Outcomes Across AgriCapture Farmer Network: </a:t>
            </a:r>
            <a:endParaRPr lang="en-US">
              <a:latin typeface="Avenir Medium" panose="020B0604020202020204" charset="0"/>
            </a:endParaRPr>
          </a:p>
          <a:p>
            <a:pPr>
              <a:spcAft>
                <a:spcPts val="300"/>
              </a:spcAft>
            </a:pPr>
            <a:r>
              <a:rPr lang="en-US" sz="3000" i="1">
                <a:solidFill>
                  <a:srgbClr val="000000"/>
                </a:solidFill>
                <a:latin typeface="Avenir Next LT Pro"/>
                <a:ea typeface="Avenir"/>
                <a:cs typeface="Avenir"/>
              </a:rPr>
              <a:t>70% Methane Emissions Reductions</a:t>
            </a:r>
          </a:p>
          <a:p>
            <a:pPr>
              <a:spcAft>
                <a:spcPts val="300"/>
              </a:spcAft>
            </a:pPr>
            <a:r>
              <a:rPr lang="en-US" sz="3000" i="1">
                <a:solidFill>
                  <a:srgbClr val="000000"/>
                </a:solidFill>
                <a:latin typeface="Avenir Next LT Pro"/>
                <a:ea typeface="Avenir"/>
                <a:cs typeface="Avenir"/>
              </a:rPr>
              <a:t>30% Water Savings</a:t>
            </a:r>
          </a:p>
          <a:p>
            <a:pPr>
              <a:spcAft>
                <a:spcPts val="300"/>
              </a:spcAft>
            </a:pPr>
            <a:r>
              <a:rPr lang="en-US" sz="3000" i="1">
                <a:solidFill>
                  <a:srgbClr val="000000"/>
                </a:solidFill>
                <a:latin typeface="Avenir Next LT Pro"/>
                <a:ea typeface="Avenir"/>
                <a:cs typeface="Avenir"/>
              </a:rPr>
              <a:t>27% Reductions in Arsenic </a:t>
            </a:r>
            <a:endParaRPr lang="en-US" sz="3000" i="1">
              <a:solidFill>
                <a:srgbClr val="000000"/>
              </a:solidFill>
              <a:latin typeface="Avenir Next LT Pro" panose="020B0504020202020204" pitchFamily="34" charset="0"/>
              <a:ea typeface="Avenir"/>
              <a:cs typeface="Avenir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59E39A9-AFC0-32D6-FB65-A9CBC3D59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" b="1771"/>
          <a:stretch>
            <a:fillRect/>
          </a:stretch>
        </p:blipFill>
        <p:spPr>
          <a:xfrm>
            <a:off x="912422" y="3527352"/>
            <a:ext cx="1752497" cy="3694932"/>
          </a:xfrm>
          <a:prstGeom prst="rect">
            <a:avLst/>
          </a:prstGeom>
        </p:spPr>
      </p:pic>
      <p:pic>
        <p:nvPicPr>
          <p:cNvPr id="1030" name="Picture 6" descr="Phone Mockup PNGs for Free Download">
            <a:extLst>
              <a:ext uri="{FF2B5EF4-FFF2-40B4-BE49-F238E27FC236}">
                <a16:creationId xmlns:a16="http://schemas.microsoft.com/office/drawing/2014/main" id="{A2E98009-9174-B484-AD13-A5A359F5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64" y="3298752"/>
            <a:ext cx="4102124" cy="410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066800" y="1017582"/>
            <a:ext cx="255184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OUR SOLUTION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56689" y="1726242"/>
            <a:ext cx="5013134" cy="41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</a:pPr>
            <a:r>
              <a:rPr lang="en-US" sz="350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Field Data Collection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81107" y="7876021"/>
            <a:ext cx="3454530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Satellite moisture detection to monitor field irrigation.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5355" y="5399410"/>
            <a:ext cx="378243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26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Farmer photo app to record time and location of irrigation events. 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2DBD97D7-0918-C685-1004-A277673038FC}"/>
              </a:ext>
            </a:extLst>
          </p:cNvPr>
          <p:cNvSpPr txBox="1"/>
          <p:nvPr/>
        </p:nvSpPr>
        <p:spPr>
          <a:xfrm>
            <a:off x="548653" y="1726242"/>
            <a:ext cx="5013134" cy="41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</a:pPr>
            <a:r>
              <a:rPr lang="en-US" sz="350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Farmer Enrollment</a:t>
            </a:r>
          </a:p>
        </p:txBody>
      </p:sp>
      <p:pic>
        <p:nvPicPr>
          <p:cNvPr id="31" name="Picture 3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A3E61C-6622-F2E2-F081-E695B43B8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>
            <a:fillRect/>
          </a:stretch>
        </p:blipFill>
        <p:spPr>
          <a:xfrm>
            <a:off x="3327077" y="3527352"/>
            <a:ext cx="1728420" cy="3678393"/>
          </a:xfrm>
          <a:prstGeom prst="rect">
            <a:avLst/>
          </a:prstGeom>
        </p:spPr>
      </p:pic>
      <p:pic>
        <p:nvPicPr>
          <p:cNvPr id="36" name="Picture 6" descr="Phone Mockup PNGs for Free Download">
            <a:extLst>
              <a:ext uri="{FF2B5EF4-FFF2-40B4-BE49-F238E27FC236}">
                <a16:creationId xmlns:a16="http://schemas.microsoft.com/office/drawing/2014/main" id="{B2FA6A8A-F563-8808-9006-BDF7E797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73" y="3314371"/>
            <a:ext cx="4070886" cy="40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76D36A00-DDF1-A47F-ACA9-FCDBC8FEEC40}"/>
              </a:ext>
            </a:extLst>
          </p:cNvPr>
          <p:cNvSpPr txBox="1"/>
          <p:nvPr/>
        </p:nvSpPr>
        <p:spPr>
          <a:xfrm>
            <a:off x="501851" y="7474542"/>
            <a:ext cx="496927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6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Farmer-tested and mobile-friendly enrollment platform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BAB925C-D3B1-186D-C991-DD0D7BF1E907}"/>
              </a:ext>
            </a:extLst>
          </p:cNvPr>
          <p:cNvSpPr txBox="1"/>
          <p:nvPr/>
        </p:nvSpPr>
        <p:spPr>
          <a:xfrm>
            <a:off x="12706963" y="1726242"/>
            <a:ext cx="501313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9"/>
              </a:lnSpc>
            </a:pPr>
            <a:r>
              <a:rPr lang="en-US" sz="350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Acre360: Inventory Management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93961" y="7474542"/>
            <a:ext cx="4792188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6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Platform for monitoring and managing all field data and auto-generating reports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77F69-BCD7-AD34-FAA2-71122A32CE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61"/>
          <a:stretch>
            <a:fillRect/>
          </a:stretch>
        </p:blipFill>
        <p:spPr>
          <a:xfrm>
            <a:off x="13219958" y="3853281"/>
            <a:ext cx="4340193" cy="299306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E33B0D-570B-CA42-88B0-A425C1308A16}"/>
              </a:ext>
            </a:extLst>
          </p:cNvPr>
          <p:cNvCxnSpPr>
            <a:cxnSpLocks/>
          </p:cNvCxnSpPr>
          <p:nvPr/>
        </p:nvCxnSpPr>
        <p:spPr>
          <a:xfrm flipH="1">
            <a:off x="5471129" y="1704811"/>
            <a:ext cx="0" cy="7467600"/>
          </a:xfrm>
          <a:prstGeom prst="line">
            <a:avLst/>
          </a:prstGeom>
          <a:ln w="38100">
            <a:solidFill>
              <a:srgbClr val="D6C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10">
            <a:extLst>
              <a:ext uri="{FF2B5EF4-FFF2-40B4-BE49-F238E27FC236}">
                <a16:creationId xmlns:a16="http://schemas.microsoft.com/office/drawing/2014/main" id="{380E7896-12AB-B149-5CFA-C9073587B9B9}"/>
              </a:ext>
            </a:extLst>
          </p:cNvPr>
          <p:cNvSpPr/>
          <p:nvPr/>
        </p:nvSpPr>
        <p:spPr>
          <a:xfrm>
            <a:off x="17275494" y="9258300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35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EF88E18E-260F-D846-5AF3-673F066A72B8}"/>
              </a:ext>
            </a:extLst>
          </p:cNvPr>
          <p:cNvSpPr txBox="1"/>
          <p:nvPr/>
        </p:nvSpPr>
        <p:spPr>
          <a:xfrm>
            <a:off x="9090493" y="2679590"/>
            <a:ext cx="3537340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i="1">
                <a:solidFill>
                  <a:srgbClr val="444444"/>
                </a:solidFill>
                <a:latin typeface="Avenir Next LT Pro" panose="020B0504020202020204" pitchFamily="34" charset="0"/>
                <a:ea typeface="Avenir Italics"/>
                <a:cs typeface="Avenir Italics"/>
                <a:sym typeface="Avenir Italics"/>
              </a:rPr>
              <a:t>API with John Deere Operations Center to directly pull data into AgriCapture’s platform</a:t>
            </a:r>
          </a:p>
        </p:txBody>
      </p:sp>
      <p:pic>
        <p:nvPicPr>
          <p:cNvPr id="1034" name="Picture 10" descr="MyJohnDeere">
            <a:extLst>
              <a:ext uri="{FF2B5EF4-FFF2-40B4-BE49-F238E27FC236}">
                <a16:creationId xmlns:a16="http://schemas.microsoft.com/office/drawing/2014/main" id="{05AA4252-0217-D2A2-3F9F-42AFBA13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7"/>
          <a:stretch>
            <a:fillRect/>
          </a:stretch>
        </p:blipFill>
        <p:spPr bwMode="auto">
          <a:xfrm>
            <a:off x="5893200" y="2357373"/>
            <a:ext cx="2995974" cy="224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F4108F-5DA5-B87E-A161-9746126D8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/>
          <a:stretch>
            <a:fillRect/>
          </a:stretch>
        </p:blipFill>
        <p:spPr>
          <a:xfrm>
            <a:off x="5909110" y="4879828"/>
            <a:ext cx="2995974" cy="2244872"/>
          </a:xfrm>
          <a:prstGeom prst="rect">
            <a:avLst/>
          </a:prstGeom>
        </p:spPr>
      </p:pic>
      <p:pic>
        <p:nvPicPr>
          <p:cNvPr id="48" name="Picture 47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6E5FF667-448D-8F2E-E28C-0806D104C5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2" r="19" b="337"/>
          <a:stretch>
            <a:fillRect/>
          </a:stretch>
        </p:blipFill>
        <p:spPr>
          <a:xfrm>
            <a:off x="5867400" y="7298168"/>
            <a:ext cx="3018428" cy="2237247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64FC68-27C9-E233-E98E-03B059F4F9FE}"/>
              </a:ext>
            </a:extLst>
          </p:cNvPr>
          <p:cNvCxnSpPr>
            <a:cxnSpLocks/>
          </p:cNvCxnSpPr>
          <p:nvPr/>
        </p:nvCxnSpPr>
        <p:spPr>
          <a:xfrm>
            <a:off x="12877800" y="1704811"/>
            <a:ext cx="0" cy="7553489"/>
          </a:xfrm>
          <a:prstGeom prst="line">
            <a:avLst/>
          </a:prstGeom>
          <a:ln w="38100">
            <a:solidFill>
              <a:srgbClr val="D6C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A01A92-0F60-1A58-3103-E43490126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26266" b="11864"/>
          <a:stretch>
            <a:fillRect/>
          </a:stretch>
        </p:blipFill>
        <p:spPr bwMode="auto">
          <a:xfrm>
            <a:off x="9132187" y="-596375"/>
            <a:ext cx="9689213" cy="109328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2D9420-5A12-210E-34E9-4C637606AC12}"/>
              </a:ext>
            </a:extLst>
          </p:cNvPr>
          <p:cNvSpPr txBox="1"/>
          <p:nvPr/>
        </p:nvSpPr>
        <p:spPr>
          <a:xfrm>
            <a:off x="1008434" y="3799463"/>
            <a:ext cx="822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venir Medium" panose="020B0604020202020204" charset="0"/>
              </a:rPr>
              <a:t>70,000 tons </a:t>
            </a:r>
            <a:r>
              <a:rPr lang="en-US" sz="3000">
                <a:latin typeface="Avenir Next LT Pro" panose="020B0504020202020204" pitchFamily="34" charset="0"/>
              </a:rPr>
              <a:t>of CO</a:t>
            </a:r>
            <a:r>
              <a:rPr lang="en-US" sz="3000" baseline="-25000">
                <a:latin typeface="Avenir Next LT Pro" panose="020B0504020202020204" pitchFamily="34" charset="0"/>
              </a:rPr>
              <a:t>2</a:t>
            </a:r>
            <a:r>
              <a:rPr lang="en-US" sz="3000">
                <a:latin typeface="Avenir Next LT Pro" panose="020B0504020202020204" pitchFamily="34" charset="0"/>
              </a:rPr>
              <a:t>e reduced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venir Medium" panose="020B0604020202020204" charset="0"/>
              </a:rPr>
              <a:t>21 billion gallons </a:t>
            </a:r>
            <a:r>
              <a:rPr lang="en-US" sz="3000">
                <a:latin typeface="Avenir Next LT Pro" panose="020B0504020202020204" pitchFamily="34" charset="0"/>
              </a:rPr>
              <a:t>of water saved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venir Medium" panose="020B0604020202020204" charset="0"/>
              </a:rPr>
              <a:t>27% reduction </a:t>
            </a:r>
            <a:r>
              <a:rPr lang="en-US" sz="3000">
                <a:latin typeface="Avenir Next LT Pro" panose="020B0504020202020204" pitchFamily="34" charset="0"/>
              </a:rPr>
              <a:t>in heavy metals in the grain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927F1-6BEF-5F79-1E06-73F46205B505}"/>
              </a:ext>
            </a:extLst>
          </p:cNvPr>
          <p:cNvSpPr txBox="1"/>
          <p:nvPr/>
        </p:nvSpPr>
        <p:spPr>
          <a:xfrm>
            <a:off x="8667106" y="283463"/>
            <a:ext cx="811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venir Next LT Pro" panose="020B0504020202020204" pitchFamily="34" charset="0"/>
              </a:rPr>
              <a:t> </a:t>
            </a:r>
            <a:endParaRPr lang="en-US" sz="3200">
              <a:latin typeface="Avenir Medium" panose="020B060402020202020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BB1B92F-916B-8F7D-E68F-8327805504FC}"/>
              </a:ext>
            </a:extLst>
          </p:cNvPr>
          <p:cNvSpPr txBox="1"/>
          <p:nvPr/>
        </p:nvSpPr>
        <p:spPr>
          <a:xfrm>
            <a:off x="1028700" y="990600"/>
            <a:ext cx="255184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OUTCOMES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04297-2096-EDFF-25F6-5561096EFFCB}"/>
              </a:ext>
            </a:extLst>
          </p:cNvPr>
          <p:cNvSpPr txBox="1"/>
          <p:nvPr/>
        </p:nvSpPr>
        <p:spPr>
          <a:xfrm>
            <a:off x="1008434" y="2658332"/>
            <a:ext cx="758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>
                <a:latin typeface="Avenir Next LT Pro" panose="020B0504020202020204" pitchFamily="34" charset="0"/>
              </a:rPr>
              <a:t>As of 2024 harvest, AgriCapture’s rice programs have resulted in: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BB8037-D168-89C1-7D3E-E3EF615BC466}"/>
              </a:ext>
            </a:extLst>
          </p:cNvPr>
          <p:cNvCxnSpPr>
            <a:cxnSpLocks/>
          </p:cNvCxnSpPr>
          <p:nvPr/>
        </p:nvCxnSpPr>
        <p:spPr>
          <a:xfrm flipV="1">
            <a:off x="1008434" y="5905500"/>
            <a:ext cx="2775062" cy="0"/>
          </a:xfrm>
          <a:prstGeom prst="line">
            <a:avLst/>
          </a:prstGeom>
          <a:ln w="38100">
            <a:solidFill>
              <a:srgbClr val="D6CA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BEC7CE-4BA8-CFBF-F6C9-FBB1C5E28E14}"/>
              </a:ext>
            </a:extLst>
          </p:cNvPr>
          <p:cNvSpPr txBox="1"/>
          <p:nvPr/>
        </p:nvSpPr>
        <p:spPr>
          <a:xfrm>
            <a:off x="1008434" y="6186574"/>
            <a:ext cx="7581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>
                <a:latin typeface="Avenir Next LT Pro" panose="020B0504020202020204" pitchFamily="34" charset="0"/>
              </a:rPr>
              <a:t>In 2025, AgriCapture has: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venir Next LT Pro" panose="020B0504020202020204" pitchFamily="34" charset="0"/>
              </a:rPr>
              <a:t>Scaled regenerative farming across </a:t>
            </a:r>
            <a:r>
              <a:rPr lang="en-US" sz="3000">
                <a:latin typeface="Avenir Medium" panose="020B0604020202020204" charset="0"/>
              </a:rPr>
              <a:t>6% of all U.S. rice acres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venir Next LT Pro" panose="020B0504020202020204" pitchFamily="34" charset="0"/>
              </a:rPr>
              <a:t>Increased farmer enrollment by </a:t>
            </a:r>
            <a:r>
              <a:rPr lang="en-US" sz="3000">
                <a:latin typeface="Avenir Medium" panose="020B0604020202020204" charset="0"/>
              </a:rPr>
              <a:t>264%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venir Next LT Pro" panose="020B0504020202020204" pitchFamily="34" charset="0"/>
              </a:rPr>
              <a:t>Expanded project globally to </a:t>
            </a:r>
            <a:r>
              <a:rPr lang="en-US" sz="3000">
                <a:latin typeface="Avenir Medium" panose="020B0604020202020204" charset="0"/>
              </a:rPr>
              <a:t>Brazil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8E315A13-D26A-A328-1D8F-CB3AD8F83751}"/>
              </a:ext>
            </a:extLst>
          </p:cNvPr>
          <p:cNvSpPr txBox="1"/>
          <p:nvPr/>
        </p:nvSpPr>
        <p:spPr>
          <a:xfrm>
            <a:off x="1028700" y="1791018"/>
            <a:ext cx="49149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Impact to 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14475-6334-EBAB-88B3-7D0622D39117}"/>
              </a:ext>
            </a:extLst>
          </p:cNvPr>
          <p:cNvSpPr/>
          <p:nvPr/>
        </p:nvSpPr>
        <p:spPr>
          <a:xfrm>
            <a:off x="9108332" y="2647794"/>
            <a:ext cx="2113906" cy="68611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AE108B-E01A-154E-BAE2-A3792378D2F3}"/>
              </a:ext>
            </a:extLst>
          </p:cNvPr>
          <p:cNvSpPr/>
          <p:nvPr/>
        </p:nvSpPr>
        <p:spPr>
          <a:xfrm>
            <a:off x="9703115" y="5562441"/>
            <a:ext cx="2113906" cy="68611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56AC2-2ED4-1E1D-6913-B83BD9090090}"/>
              </a:ext>
            </a:extLst>
          </p:cNvPr>
          <p:cNvSpPr/>
          <p:nvPr/>
        </p:nvSpPr>
        <p:spPr>
          <a:xfrm>
            <a:off x="9106711" y="7934095"/>
            <a:ext cx="1485089" cy="178510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3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using a metal detector&#10;&#10;Description automatically generated">
            <a:extLst>
              <a:ext uri="{FF2B5EF4-FFF2-40B4-BE49-F238E27FC236}">
                <a16:creationId xmlns:a16="http://schemas.microsoft.com/office/drawing/2014/main" id="{01901B35-C2E0-3C34-6938-747E2C88C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r="6289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BC29CEF7-94A2-977C-DF86-482EC8F5B3D8}"/>
              </a:ext>
            </a:extLst>
          </p:cNvPr>
          <p:cNvSpPr txBox="1"/>
          <p:nvPr/>
        </p:nvSpPr>
        <p:spPr>
          <a:xfrm>
            <a:off x="1028700" y="1340042"/>
            <a:ext cx="625441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4"/>
              </a:lnSpc>
            </a:pPr>
            <a:r>
              <a:rPr lang="en-US" sz="5200" b="1">
                <a:solidFill>
                  <a:srgbClr val="006B67"/>
                </a:solidFill>
                <a:latin typeface="Avenir Ultra-Bold"/>
                <a:sym typeface="Avenir Ultra-Bold"/>
              </a:rPr>
              <a:t>Supporting farmers + farmland</a:t>
            </a:r>
            <a:endParaRPr lang="en-US">
              <a:solidFill>
                <a:srgbClr val="006B6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1792FC-BC46-A4C9-6377-54A4FD2EB39A}"/>
              </a:ext>
            </a:extLst>
          </p:cNvPr>
          <p:cNvSpPr txBox="1"/>
          <p:nvPr/>
        </p:nvSpPr>
        <p:spPr>
          <a:xfrm>
            <a:off x="1028700" y="2861203"/>
            <a:ext cx="7571519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latin typeface="Avenir Next LT Pro"/>
                <a:sym typeface="Avenir Ultra-Bold"/>
              </a:rPr>
              <a:t>AgriCapture incentivizes regenerative farming to deliver trusted sustainability solutions:</a:t>
            </a:r>
            <a:endParaRPr lang="en-US" sz="2800">
              <a:latin typeface="Avenir Next LT Pr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5C2EA-47F6-84A9-7538-C7A5CA422D40}"/>
              </a:ext>
            </a:extLst>
          </p:cNvPr>
          <p:cNvSpPr txBox="1"/>
          <p:nvPr/>
        </p:nvSpPr>
        <p:spPr>
          <a:xfrm>
            <a:off x="1145430" y="6941833"/>
            <a:ext cx="77468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venir Medium" panose="020B0604020202020204" charset="0"/>
              </a:rPr>
              <a:t>“AgriCapture makes it possible for us to turn our sustainable practices into revenue. It’s a win for both our farm and the environment.“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451EE05-06B7-4F2D-7C21-08756C0AEDCA}"/>
              </a:ext>
            </a:extLst>
          </p:cNvPr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AFE0-3E4F-5B89-2BB9-C65A5AFA5B13}"/>
              </a:ext>
            </a:extLst>
          </p:cNvPr>
          <p:cNvSpPr txBox="1"/>
          <p:nvPr/>
        </p:nvSpPr>
        <p:spPr>
          <a:xfrm>
            <a:off x="1291021" y="4470618"/>
            <a:ext cx="7571519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latin typeface="Avenir Next LT Pro"/>
                <a:sym typeface="Avenir Ultra-Bold"/>
              </a:rPr>
              <a:t>Rice Methane Carbon Credits</a:t>
            </a:r>
          </a:p>
          <a:p>
            <a:r>
              <a:rPr lang="en-US" sz="2800">
                <a:latin typeface="Avenir Next LT Pro"/>
                <a:sym typeface="Avenir Ultra-Bold"/>
              </a:rPr>
              <a:t>Scope 3 Solutions</a:t>
            </a:r>
          </a:p>
          <a:p>
            <a:r>
              <a:rPr lang="en-US" sz="2800">
                <a:latin typeface="Avenir Next LT Pro"/>
                <a:sym typeface="Avenir Ultra-Bold"/>
              </a:rPr>
              <a:t>Identity-Preserved Rice</a:t>
            </a:r>
          </a:p>
          <a:p>
            <a:r>
              <a:rPr lang="en-US" sz="2800">
                <a:latin typeface="Avenir Next LT Pro"/>
                <a:sym typeface="Avenir Ultra-Bold"/>
              </a:rPr>
              <a:t>Water Stewardship</a:t>
            </a:r>
            <a:endParaRPr lang="en-US" sz="2800">
              <a:latin typeface="Avenir Next LT Pro"/>
            </a:endParaRP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D52437A5-7BCA-45D5-58C5-8A41B32E629E}"/>
              </a:ext>
            </a:extLst>
          </p:cNvPr>
          <p:cNvSpPr/>
          <p:nvPr/>
        </p:nvSpPr>
        <p:spPr>
          <a:xfrm flipH="1" flipV="1">
            <a:off x="1145430" y="4505958"/>
            <a:ext cx="0" cy="1729754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0F54D-C5A0-4482-A7B2-81B5DB21385E}"/>
              </a:ext>
            </a:extLst>
          </p:cNvPr>
          <p:cNvSpPr txBox="1"/>
          <p:nvPr/>
        </p:nvSpPr>
        <p:spPr>
          <a:xfrm>
            <a:off x="1145430" y="8360402"/>
            <a:ext cx="7746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6B67"/>
                </a:solidFill>
                <a:latin typeface="Avenir Next LT Pro Demi" panose="020B0704020202020204" pitchFamily="34" charset="0"/>
              </a:rPr>
              <a:t>Michael McCarty</a:t>
            </a:r>
          </a:p>
          <a:p>
            <a:r>
              <a:rPr lang="en-US" sz="2400">
                <a:solidFill>
                  <a:srgbClr val="000000"/>
                </a:solidFill>
                <a:latin typeface="Avenir Next LT Pro" panose="020B0504020202020204" pitchFamily="34" charset="0"/>
              </a:rPr>
              <a:t>Arkansas Rice Farmer</a:t>
            </a:r>
          </a:p>
        </p:txBody>
      </p:sp>
    </p:spTree>
    <p:extLst>
      <p:ext uri="{BB962C8B-B14F-4D97-AF65-F5344CB8AC3E}">
        <p14:creationId xmlns:p14="http://schemas.microsoft.com/office/powerpoint/2010/main" val="34540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field of grass&#10;&#10;Description automatically generated">
            <a:extLst>
              <a:ext uri="{FF2B5EF4-FFF2-40B4-BE49-F238E27FC236}">
                <a16:creationId xmlns:a16="http://schemas.microsoft.com/office/drawing/2014/main" id="{C6A94E35-5E07-E619-964F-691FF3BEE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2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1202EA3-7E26-37AE-1477-776D3C82E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2933700"/>
            <a:ext cx="78841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>
                <a:solidFill>
                  <a:srgbClr val="161B16"/>
                </a:solidFill>
                <a:latin typeface="Avenir Next LT Pro" panose="020B0504020202020204" pitchFamily="34" charset="0"/>
              </a:rPr>
              <a:t>Farmers received historic first-of-a-kind payments for carbon credits generated by adopting methane-reducing practices.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39AFC-A095-20D3-8804-53F75DB2A224}"/>
              </a:ext>
            </a:extLst>
          </p:cNvPr>
          <p:cNvSpPr txBox="1"/>
          <p:nvPr/>
        </p:nvSpPr>
        <p:spPr>
          <a:xfrm>
            <a:off x="1028700" y="7550447"/>
            <a:ext cx="7873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venir Medium" panose="020B0604020202020204" charset="0"/>
              </a:rPr>
              <a:t>“Carbon credits help us adopt sustainable practices that require higher investment, and this project allows us to do so in a way that works for our operation</a:t>
            </a:r>
            <a:r>
              <a:rPr lang="en-US" sz="2400" dirty="0">
                <a:latin typeface="Avenir Medium" panose="020B0604020202020204" charset="0"/>
              </a:rPr>
              <a:t>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85521-F5C9-ADD0-BBB4-222ABCCAB7A7}"/>
              </a:ext>
            </a:extLst>
          </p:cNvPr>
          <p:cNvSpPr txBox="1"/>
          <p:nvPr/>
        </p:nvSpPr>
        <p:spPr>
          <a:xfrm>
            <a:off x="1028700" y="8808303"/>
            <a:ext cx="70963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B67"/>
                </a:solidFill>
                <a:latin typeface="Avenir Next LT Pro Demi" panose="020B0704020202020204" pitchFamily="34" charset="0"/>
              </a:rPr>
              <a:t>Gavin Sullivan</a:t>
            </a:r>
          </a:p>
          <a:p>
            <a:r>
              <a:rPr lang="en-US" sz="2400" dirty="0">
                <a:solidFill>
                  <a:srgbClr val="000000"/>
                </a:solidFill>
                <a:latin typeface="Avenir Next LT Pro" panose="020B0504020202020204" pitchFamily="34" charset="0"/>
              </a:rPr>
              <a:t>Arkansas Rice Farmer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9ABF1083-848A-E409-12D0-5ECF91DA00CC}"/>
              </a:ext>
            </a:extLst>
          </p:cNvPr>
          <p:cNvSpPr/>
          <p:nvPr/>
        </p:nvSpPr>
        <p:spPr>
          <a:xfrm>
            <a:off x="17259300" y="9132727"/>
            <a:ext cx="722496" cy="773273"/>
          </a:xfrm>
          <a:custGeom>
            <a:avLst/>
            <a:gdLst/>
            <a:ahLst/>
            <a:cxnLst/>
            <a:rect l="l" t="t" r="r" b="b"/>
            <a:pathLst>
              <a:path w="722496" h="773273">
                <a:moveTo>
                  <a:pt x="0" y="0"/>
                </a:moveTo>
                <a:lnTo>
                  <a:pt x="722496" y="0"/>
                </a:lnTo>
                <a:lnTo>
                  <a:pt x="722496" y="773273"/>
                </a:lnTo>
                <a:lnTo>
                  <a:pt x="0" y="773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4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8F94C-282C-B645-4FB5-21B7169A1423}"/>
              </a:ext>
            </a:extLst>
          </p:cNvPr>
          <p:cNvSpPr txBox="1"/>
          <p:nvPr/>
        </p:nvSpPr>
        <p:spPr>
          <a:xfrm>
            <a:off x="1028700" y="4699574"/>
            <a:ext cx="70963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161B16"/>
                </a:solidFill>
                <a:latin typeface="Avenir Next LT Pro Demi" panose="020B0704020202020204" pitchFamily="34" charset="0"/>
              </a:rPr>
              <a:t>Project Results</a:t>
            </a:r>
            <a:r>
              <a:rPr lang="en-US" sz="2800" b="0" i="0">
                <a:solidFill>
                  <a:srgbClr val="161B16"/>
                </a:solidFill>
                <a:effectLst/>
                <a:latin typeface="Avenir Next LT Pro Demi" panose="020B0704020202020204" pitchFamily="34" charset="0"/>
              </a:rPr>
              <a:t>:</a:t>
            </a:r>
            <a:endParaRPr lang="en-US" sz="2800">
              <a:solidFill>
                <a:srgbClr val="161B16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D50A4-F621-4BE2-067B-047E68D7673F}"/>
              </a:ext>
            </a:extLst>
          </p:cNvPr>
          <p:cNvSpPr txBox="1"/>
          <p:nvPr/>
        </p:nvSpPr>
        <p:spPr>
          <a:xfrm>
            <a:off x="1221127" y="5222794"/>
            <a:ext cx="768189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00">
                <a:latin typeface="Avenir Next LT Pro"/>
              </a:rPr>
              <a:t>21 billion gallons of water saved</a:t>
            </a:r>
            <a:br>
              <a:rPr lang="en-US" sz="2600">
                <a:latin typeface="Avenir Next LT Pro" panose="020B0504020202020204" pitchFamily="34" charset="0"/>
              </a:rPr>
            </a:br>
            <a:r>
              <a:rPr lang="en-US" sz="2600">
                <a:latin typeface="Avenir Next LT Pro"/>
              </a:rPr>
              <a:t>70,000+ tons CO</a:t>
            </a:r>
            <a:r>
              <a:rPr lang="en-US" sz="2600" baseline="-25000">
                <a:latin typeface="Avenir Next LT Pro"/>
              </a:rPr>
              <a:t>2</a:t>
            </a:r>
            <a:r>
              <a:rPr lang="en-US" sz="2600">
                <a:latin typeface="Avenir Next LT Pro"/>
              </a:rPr>
              <a:t>e reduced</a:t>
            </a:r>
          </a:p>
          <a:p>
            <a:endParaRPr lang="en-US" sz="1600">
              <a:latin typeface="Avenir Next LT Pro"/>
            </a:endParaRPr>
          </a:p>
          <a:p>
            <a:r>
              <a:rPr lang="en-US" sz="2600">
                <a:latin typeface="Avenir Next LT Pro"/>
              </a:rPr>
              <a:t>Sold 33,025 credits to date to large international banks, travel, and technology companies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3D865BAD-7789-8FC0-78E9-38D06D3AFCD3}"/>
              </a:ext>
            </a:extLst>
          </p:cNvPr>
          <p:cNvSpPr/>
          <p:nvPr/>
        </p:nvSpPr>
        <p:spPr>
          <a:xfrm flipV="1">
            <a:off x="1144927" y="5329627"/>
            <a:ext cx="145" cy="1692770"/>
          </a:xfrm>
          <a:prstGeom prst="line">
            <a:avLst/>
          </a:prstGeom>
          <a:ln w="38100" cap="flat">
            <a:solidFill>
              <a:srgbClr val="006B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F8E4A26-9D66-CDBA-B5A2-76E765617240}"/>
              </a:ext>
            </a:extLst>
          </p:cNvPr>
          <p:cNvSpPr txBox="1"/>
          <p:nvPr/>
        </p:nvSpPr>
        <p:spPr>
          <a:xfrm>
            <a:off x="1066800" y="1017582"/>
            <a:ext cx="38100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400">
                <a:solidFill>
                  <a:srgbClr val="D6CA9E"/>
                </a:solidFill>
                <a:latin typeface="Avenir Medium"/>
                <a:ea typeface="Avenir Medium"/>
                <a:cs typeface="Avenir Medium"/>
                <a:sym typeface="Avenir Medium"/>
              </a:rPr>
              <a:t>EMISSIONS REDUCTIONS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8D2D808-23D1-F038-7976-9A8982A6C14F}"/>
              </a:ext>
            </a:extLst>
          </p:cNvPr>
          <p:cNvSpPr txBox="1"/>
          <p:nvPr/>
        </p:nvSpPr>
        <p:spPr>
          <a:xfrm>
            <a:off x="1028700" y="1562100"/>
            <a:ext cx="58293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97"/>
              </a:lnSpc>
            </a:pPr>
            <a:r>
              <a:rPr lang="en-US" sz="5240">
                <a:solidFill>
                  <a:srgbClr val="006B67"/>
                </a:solidFill>
                <a:latin typeface="Avenir Ultra-Bold"/>
                <a:ea typeface="Avenir Ultra-Bold"/>
                <a:cs typeface="Avenir Ultra-Bold"/>
                <a:sym typeface="Avenir Ultra-Bold"/>
              </a:rPr>
              <a:t>Rice Methane Reduction Credits</a:t>
            </a:r>
          </a:p>
        </p:txBody>
      </p:sp>
    </p:spTree>
    <p:extLst>
      <p:ext uri="{BB962C8B-B14F-4D97-AF65-F5344CB8AC3E}">
        <p14:creationId xmlns:p14="http://schemas.microsoft.com/office/powerpoint/2010/main" val="1749485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224DB7C2C61741B5AB6D292D742D03" ma:contentTypeVersion="17" ma:contentTypeDescription="Create a new document." ma:contentTypeScope="" ma:versionID="7b1f88fc2ce9347509b2d118d80ba3b7">
  <xsd:schema xmlns:xsd="http://www.w3.org/2001/XMLSchema" xmlns:xs="http://www.w3.org/2001/XMLSchema" xmlns:p="http://schemas.microsoft.com/office/2006/metadata/properties" xmlns:ns2="dcee4239-198f-4a12-9fca-880a39a19ef3" xmlns:ns3="b17ae5c5-f921-40c7-86fb-055cc7df5ca5" targetNamespace="http://schemas.microsoft.com/office/2006/metadata/properties" ma:root="true" ma:fieldsID="a1644291bf843e103096ba623b9e5cab" ns2:_="" ns3:_="">
    <xsd:import namespace="dcee4239-198f-4a12-9fca-880a39a19ef3"/>
    <xsd:import namespace="b17ae5c5-f921-40c7-86fb-055cc7df5c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Note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e4239-198f-4a12-9fca-880a39a19e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86477d7-ad29-47e7-b319-eaa6f19496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ae5c5-f921-40c7-86fb-055cc7df5ca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e87d05c-a462-4204-982b-290883066cb2}" ma:internalName="TaxCatchAll" ma:showField="CatchAllData" ma:web="b17ae5c5-f921-40c7-86fb-055cc7df5c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7ae5c5-f921-40c7-86fb-055cc7df5ca5" xsi:nil="true"/>
    <lcf76f155ced4ddcb4097134ff3c332f xmlns="dcee4239-198f-4a12-9fca-880a39a19ef3">
      <Terms xmlns="http://schemas.microsoft.com/office/infopath/2007/PartnerControls"/>
    </lcf76f155ced4ddcb4097134ff3c332f>
    <Notes xmlns="dcee4239-198f-4a12-9fca-880a39a19ef3" xsi:nil="true"/>
  </documentManagement>
</p:properties>
</file>

<file path=customXml/itemProps1.xml><?xml version="1.0" encoding="utf-8"?>
<ds:datastoreItem xmlns:ds="http://schemas.openxmlformats.org/officeDocument/2006/customXml" ds:itemID="{026EA372-292C-4B34-85D8-ACAF744217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2FC5A9-B1DA-4F30-918E-DBB0556B6D6F}"/>
</file>

<file path=customXml/itemProps3.xml><?xml version="1.0" encoding="utf-8"?>
<ds:datastoreItem xmlns:ds="http://schemas.openxmlformats.org/officeDocument/2006/customXml" ds:itemID="{7BBC1697-7532-47BE-B926-F65907372A81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44034752-1dd1-4fb5-8e7b-ac34b86c4d91"/>
    <ds:schemaRef ds:uri="http://purl.org/dc/elements/1.1/"/>
    <ds:schemaRef ds:uri="8524300b-69ae-47ff-ad40-f01f66c3f99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1027</Words>
  <Application>Microsoft Office PowerPoint</Application>
  <PresentationFormat>Custom</PresentationFormat>
  <Paragraphs>187</Paragraphs>
  <Slides>16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Avenir Ultra-Bold</vt:lpstr>
      <vt:lpstr>Arial</vt:lpstr>
      <vt:lpstr>Avenir Next LT Pro Demi</vt:lpstr>
      <vt:lpstr>Avenir Medium</vt:lpstr>
      <vt:lpstr>Avenir Bold</vt:lpstr>
      <vt:lpstr>Wingdings</vt:lpstr>
      <vt:lpstr>Avenir</vt:lpstr>
      <vt:lpstr>Avenir Next LT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 PITCH DECK</dc:title>
  <dc:creator>Megan Garvey</dc:creator>
  <cp:lastModifiedBy>Megan Garvey</cp:lastModifiedBy>
  <cp:revision>2</cp:revision>
  <dcterms:created xsi:type="dcterms:W3CDTF">2006-08-16T00:00:00Z</dcterms:created>
  <dcterms:modified xsi:type="dcterms:W3CDTF">2025-08-05T13:30:05Z</dcterms:modified>
  <dc:identifier>DAGMnxr2hp0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0x010100BE224DB7C2C61741B5AB6D292D742D03</vt:lpwstr>
  </property>
  <property fmtid="{D5CDD505-2E9C-101B-9397-08002B2CF9AE}" pid="3" name="MediaServiceImageTags">
    <vt:lpwstr/>
  </property>
</Properties>
</file>