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DD_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44"/>
  </p:notesMasterIdLst>
  <p:sldIdLst>
    <p:sldId id="47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479" r:id="rId14"/>
    <p:sldId id="475" r:id="rId15"/>
    <p:sldId id="285" r:id="rId16"/>
    <p:sldId id="476" r:id="rId17"/>
    <p:sldId id="286" r:id="rId18"/>
    <p:sldId id="477" r:id="rId19"/>
    <p:sldId id="478" r:id="rId20"/>
    <p:sldId id="281" r:id="rId21"/>
    <p:sldId id="273" r:id="rId22"/>
    <p:sldId id="279" r:id="rId23"/>
    <p:sldId id="287" r:id="rId24"/>
    <p:sldId id="284" r:id="rId25"/>
    <p:sldId id="278" r:id="rId26"/>
    <p:sldId id="282" r:id="rId27"/>
    <p:sldId id="288" r:id="rId28"/>
    <p:sldId id="264" r:id="rId29"/>
    <p:sldId id="267" r:id="rId30"/>
    <p:sldId id="480" r:id="rId31"/>
    <p:sldId id="481" r:id="rId32"/>
    <p:sldId id="2147471912" r:id="rId33"/>
    <p:sldId id="2147471974" r:id="rId34"/>
    <p:sldId id="2147471919" r:id="rId35"/>
    <p:sldId id="2147471920" r:id="rId36"/>
    <p:sldId id="2147471913" r:id="rId37"/>
    <p:sldId id="2147471975" r:id="rId38"/>
    <p:sldId id="2147471977" r:id="rId39"/>
    <p:sldId id="4642" r:id="rId40"/>
    <p:sldId id="290" r:id="rId41"/>
    <p:sldId id="341" r:id="rId42"/>
    <p:sldId id="2147471978" r:id="rId43"/>
  </p:sldIdLst>
  <p:sldSz cx="9144000" cy="5143500" type="screen16x9"/>
  <p:notesSz cx="6858000" cy="9144000"/>
  <p:embeddedFontLst>
    <p:embeddedFont>
      <p:font typeface="Acherus Grotesque Bold" panose="02000505000000020004" pitchFamily="2" charset="77"/>
      <p:bold r:id="rId45"/>
      <p:italic r:id="rId46"/>
      <p:boldItalic r:id="rId47"/>
    </p:embeddedFont>
    <p:embeddedFont>
      <p:font typeface="Acherus Grotesque Light" panose="02000505000000020004" pitchFamily="2" charset="77"/>
      <p:regular r:id="rId48"/>
      <p:italic r:id="rId49"/>
    </p:embeddedFont>
    <p:embeddedFont>
      <p:font typeface="Aptos ExtraBold" panose="020B0004020202020204" pitchFamily="34" charset="0"/>
      <p:bold r:id="rId50"/>
      <p:italic r:id="rId51"/>
      <p:boldItalic r:id="rId52"/>
    </p:embeddedFont>
    <p:embeddedFont>
      <p:font typeface="Avenir" panose="02000503020000020003" pitchFamily="2" charset="0"/>
      <p:regular r:id="rId53"/>
      <p:italic r:id="rId54"/>
    </p:embeddedFont>
    <p:embeddedFont>
      <p:font typeface="Avenir Bold" panose="020B0703020203020204" pitchFamily="34" charset="77"/>
      <p:regular r:id="rId55"/>
      <p:bold r:id="rId56"/>
      <p:italic r:id="rId57"/>
      <p:boldItalic r:id="rId58"/>
    </p:embeddedFont>
    <p:embeddedFont>
      <p:font typeface="Avenir Medium" panose="02000503020000020003" pitchFamily="2" charset="0"/>
      <p:regular r:id="rId59"/>
      <p:italic r:id="rId60"/>
    </p:embeddedFont>
    <p:embeddedFont>
      <p:font typeface="Avenir Next LT Pro" panose="020B0504020202020204" pitchFamily="34" charset="77"/>
      <p:regular r:id="rId61"/>
      <p:bold r:id="rId62"/>
      <p:italic r:id="rId63"/>
      <p:boldItalic r:id="rId64"/>
    </p:embeddedFont>
    <p:embeddedFont>
      <p:font typeface="Avenir Next LT Pro Demi" panose="020B0504020202020204" pitchFamily="34" charset="77"/>
      <p:regular r:id="rId65"/>
      <p:bold r:id="rId66"/>
      <p:italic r:id="rId67"/>
      <p:boldItalic r:id="rId68"/>
    </p:embeddedFont>
    <p:embeddedFont>
      <p:font typeface="Avenir Ultra-Bold" panose="02000503020000020003" pitchFamily="2" charset="0"/>
      <p:regular r:id="rId69"/>
      <p:bold r:id="rId70"/>
      <p:italic r:id="rId71"/>
      <p:boldItalic r:id="rId72"/>
    </p:embeddedFont>
    <p:embeddedFont>
      <p:font typeface="Nunito Sans" pitchFamily="2" charset="77"/>
      <p:regular r:id="rId73"/>
      <p:bold r:id="rId74"/>
      <p:italic r:id="rId75"/>
      <p:boldItalic r:id="rId76"/>
    </p:embeddedFont>
    <p:embeddedFont>
      <p:font typeface="Roboto Black" panose="02000000000000000000" pitchFamily="2" charset="0"/>
      <p:bold r:id="rId77"/>
    </p:embeddedFont>
    <p:embeddedFont>
      <p:font typeface="Roboto Condensed" panose="02000000000000000000" pitchFamily="2" charset="0"/>
      <p:regular r:id="rId78"/>
      <p:bold r:id="rId79"/>
      <p:italic r:id="rId80"/>
      <p:boldItalic r:id="rId81"/>
    </p:embeddedFont>
    <p:embeddedFont>
      <p:font typeface="Roboto Slab" pitchFamily="2" charset="0"/>
      <p:regular r:id="rId82"/>
      <p:bold r:id="rId83"/>
    </p:embeddedFont>
    <p:embeddedFont>
      <p:font typeface="Work Sans" pitchFamily="2" charset="77"/>
      <p:regular r:id="rId84"/>
      <p:bold r:id="rId85"/>
      <p:italic r:id="rId86"/>
      <p:boldItalic r:id="rId87"/>
    </p:embeddedFont>
    <p:embeddedFont>
      <p:font typeface="Work Sans Light" pitchFamily="2" charset="77"/>
      <p:regular r:id="rId88"/>
      <p:italic r:id="rId89"/>
    </p:embeddedFont>
    <p:embeddedFont>
      <p:font typeface="Work Sans SemiBold" panose="020F0502020204030204" pitchFamily="34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16">
          <p15:clr>
            <a:srgbClr val="747775"/>
          </p15:clr>
        </p15:guide>
        <p15:guide id="2" pos="5544">
          <p15:clr>
            <a:srgbClr val="747775"/>
          </p15:clr>
        </p15:guide>
        <p15:guide id="3" orient="horz" pos="216">
          <p15:clr>
            <a:srgbClr val="747775"/>
          </p15:clr>
        </p15:guide>
        <p15:guide id="4" orient="horz" pos="3024">
          <p15:clr>
            <a:srgbClr val="747775"/>
          </p15:clr>
        </p15:guide>
        <p15:guide id="5" pos="5472">
          <p15:clr>
            <a:srgbClr val="747775"/>
          </p15:clr>
        </p15:guide>
        <p15:guide id="6" orient="horz" pos="2952">
          <p15:clr>
            <a:srgbClr val="747775"/>
          </p15:clr>
        </p15:guide>
        <p15:guide id="7" orient="horz" pos="288">
          <p15:clr>
            <a:srgbClr val="747775"/>
          </p15:clr>
        </p15:guide>
        <p15:guide id="8" pos="288">
          <p15:clr>
            <a:srgbClr val="747775"/>
          </p15:clr>
        </p15:guide>
        <p15:guide id="9" pos="2880">
          <p15:clr>
            <a:srgbClr val="747775"/>
          </p15:clr>
        </p15:guide>
        <p15:guide id="10" orient="horz" pos="1620">
          <p15:clr>
            <a:srgbClr val="747775"/>
          </p15:clr>
        </p15:guide>
        <p15:guide id="11" pos="2952">
          <p15:clr>
            <a:srgbClr val="747775"/>
          </p15:clr>
        </p15:guide>
        <p15:guide id="12" pos="2808">
          <p15:clr>
            <a:srgbClr val="747775"/>
          </p15:clr>
        </p15:guide>
        <p15:guide id="13" orient="horz" pos="1691">
          <p15:clr>
            <a:srgbClr val="747775"/>
          </p15:clr>
        </p15:guide>
        <p15:guide id="14" orient="horz" pos="1549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6D1B64-9103-BF7A-AC62-A989E55A35E2}" name="Megan Garvey" initials="MG" userId="S::mgarvey@agricapture.com::d904b553-7cc5-4215-b781-c99fbb7ae66a" providerId="AD"/>
  <p188:author id="{F94CEB9E-8E62-7B5C-9706-D642555D4773}" name="John Lanahan" initials="JL" userId="S::jlanahan@agricapture.com::79e82a99-8bcc-4359-a64d-708e818a48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E593F1-550D-DE45-AFCE-011AD95A6ACF}" v="7" dt="2025-08-06T10:38:28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74"/>
    <p:restoredTop sz="94699"/>
  </p:normalViewPr>
  <p:slideViewPr>
    <p:cSldViewPr snapToGrid="0">
      <p:cViewPr varScale="1">
        <p:scale>
          <a:sx n="34" d="100"/>
          <a:sy n="34" d="100"/>
        </p:scale>
        <p:origin x="192" y="2008"/>
      </p:cViewPr>
      <p:guideLst>
        <p:guide pos="216"/>
        <p:guide pos="5544"/>
        <p:guide orient="horz" pos="216"/>
        <p:guide orient="horz" pos="3024"/>
        <p:guide pos="5472"/>
        <p:guide orient="horz" pos="2952"/>
        <p:guide orient="horz" pos="288"/>
        <p:guide pos="288"/>
        <p:guide pos="2880"/>
        <p:guide orient="horz" pos="1620"/>
        <p:guide pos="2952"/>
        <p:guide pos="2808"/>
        <p:guide orient="horz" pos="1691"/>
        <p:guide orient="horz"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font" Target="fonts/font40.fntdata"/><Relationship Id="rId89" Type="http://schemas.openxmlformats.org/officeDocument/2006/relationships/font" Target="fonts/font4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5" Type="http://schemas.openxmlformats.org/officeDocument/2006/relationships/slide" Target="slides/slide1.xml"/><Relationship Id="rId90" Type="http://schemas.openxmlformats.org/officeDocument/2006/relationships/font" Target="fonts/font46.fntdata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0" Type="http://schemas.openxmlformats.org/officeDocument/2006/relationships/font" Target="fonts/font36.fntdata"/><Relationship Id="rId85" Type="http://schemas.openxmlformats.org/officeDocument/2006/relationships/font" Target="fonts/font4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font" Target="fonts/font39.fntdata"/><Relationship Id="rId88" Type="http://schemas.openxmlformats.org/officeDocument/2006/relationships/font" Target="fonts/font44.fntdata"/><Relationship Id="rId91" Type="http://schemas.openxmlformats.org/officeDocument/2006/relationships/font" Target="fonts/font47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font" Target="fonts/font37.fntdata"/><Relationship Id="rId86" Type="http://schemas.openxmlformats.org/officeDocument/2006/relationships/font" Target="fonts/font42.fntdata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27.fntdata"/><Relationship Id="rId92" Type="http://schemas.openxmlformats.org/officeDocument/2006/relationships/font" Target="fonts/font4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66" Type="http://schemas.openxmlformats.org/officeDocument/2006/relationships/font" Target="fonts/font22.fntdata"/><Relationship Id="rId87" Type="http://schemas.openxmlformats.org/officeDocument/2006/relationships/font" Target="fonts/font43.fntdata"/><Relationship Id="rId61" Type="http://schemas.openxmlformats.org/officeDocument/2006/relationships/font" Target="fonts/font17.fntdata"/><Relationship Id="rId82" Type="http://schemas.openxmlformats.org/officeDocument/2006/relationships/font" Target="fonts/font3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font" Target="fonts/font12.fntdata"/><Relationship Id="rId77" Type="http://schemas.openxmlformats.org/officeDocument/2006/relationships/font" Target="fonts/font33.fntdata"/><Relationship Id="rId100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93" Type="http://schemas.openxmlformats.org/officeDocument/2006/relationships/font" Target="fonts/font49.fntdata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ell-Lucero, Jamie" userId="e579f0c4-9408-4383-b4f1-907ebf9e8aeb" providerId="ADAL" clId="{CAE593F1-550D-DE45-AFCE-011AD95A6ACF}"/>
    <pc:docChg chg="addSld modSld sldOrd">
      <pc:chgData name="Cowell-Lucero, Jamie" userId="e579f0c4-9408-4383-b4f1-907ebf9e8aeb" providerId="ADAL" clId="{CAE593F1-550D-DE45-AFCE-011AD95A6ACF}" dt="2025-08-06T10:38:28.141" v="7"/>
      <pc:docMkLst>
        <pc:docMk/>
      </pc:docMkLst>
      <pc:sldChg chg="modNotes">
        <pc:chgData name="Cowell-Lucero, Jamie" userId="e579f0c4-9408-4383-b4f1-907ebf9e8aeb" providerId="ADAL" clId="{CAE593F1-550D-DE45-AFCE-011AD95A6ACF}" dt="2025-08-06T10:35:46.801" v="0"/>
        <pc:sldMkLst>
          <pc:docMk/>
          <pc:sldMk cId="0" sldId="257"/>
        </pc:sldMkLst>
      </pc:sldChg>
      <pc:sldChg chg="modNotes">
        <pc:chgData name="Cowell-Lucero, Jamie" userId="e579f0c4-9408-4383-b4f1-907ebf9e8aeb" providerId="ADAL" clId="{CAE593F1-550D-DE45-AFCE-011AD95A6ACF}" dt="2025-08-06T10:35:46.801" v="0"/>
        <pc:sldMkLst>
          <pc:docMk/>
          <pc:sldMk cId="0" sldId="258"/>
        </pc:sldMkLst>
      </pc:sldChg>
      <pc:sldChg chg="modNotes">
        <pc:chgData name="Cowell-Lucero, Jamie" userId="e579f0c4-9408-4383-b4f1-907ebf9e8aeb" providerId="ADAL" clId="{CAE593F1-550D-DE45-AFCE-011AD95A6ACF}" dt="2025-08-06T10:35:46.801" v="0"/>
        <pc:sldMkLst>
          <pc:docMk/>
          <pc:sldMk cId="0" sldId="259"/>
        </pc:sldMkLst>
      </pc:sldChg>
      <pc:sldChg chg="modNotes">
        <pc:chgData name="Cowell-Lucero, Jamie" userId="e579f0c4-9408-4383-b4f1-907ebf9e8aeb" providerId="ADAL" clId="{CAE593F1-550D-DE45-AFCE-011AD95A6ACF}" dt="2025-08-06T10:35:46.801" v="0"/>
        <pc:sldMkLst>
          <pc:docMk/>
          <pc:sldMk cId="0" sldId="260"/>
        </pc:sldMkLst>
      </pc:sldChg>
      <pc:sldChg chg="modNotes">
        <pc:chgData name="Cowell-Lucero, Jamie" userId="e579f0c4-9408-4383-b4f1-907ebf9e8aeb" providerId="ADAL" clId="{CAE593F1-550D-DE45-AFCE-011AD95A6ACF}" dt="2025-08-06T10:35:46.801" v="0"/>
        <pc:sldMkLst>
          <pc:docMk/>
          <pc:sldMk cId="0" sldId="263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264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267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345406348" sldId="273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398008101" sldId="278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1749485130" sldId="279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584330211" sldId="281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4046125236" sldId="282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433344716" sldId="284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3303036169" sldId="285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2347823014" sldId="286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4200583902" sldId="287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857887621" sldId="288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0" sldId="290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2152563294" sldId="341"/>
        </pc:sldMkLst>
      </pc:sldChg>
      <pc:sldChg chg="add ord">
        <pc:chgData name="Cowell-Lucero, Jamie" userId="e579f0c4-9408-4383-b4f1-907ebf9e8aeb" providerId="ADAL" clId="{CAE593F1-550D-DE45-AFCE-011AD95A6ACF}" dt="2025-08-06T10:35:48.748" v="1" actId="20578"/>
        <pc:sldMkLst>
          <pc:docMk/>
          <pc:sldMk cId="0" sldId="474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475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476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477"/>
        </pc:sldMkLst>
      </pc:sldChg>
      <pc:sldChg chg="add">
        <pc:chgData name="Cowell-Lucero, Jamie" userId="e579f0c4-9408-4383-b4f1-907ebf9e8aeb" providerId="ADAL" clId="{CAE593F1-550D-DE45-AFCE-011AD95A6ACF}" dt="2025-08-06T10:36:49.677" v="2"/>
        <pc:sldMkLst>
          <pc:docMk/>
          <pc:sldMk cId="0" sldId="478"/>
        </pc:sldMkLst>
      </pc:sldChg>
      <pc:sldChg chg="add">
        <pc:chgData name="Cowell-Lucero, Jamie" userId="e579f0c4-9408-4383-b4f1-907ebf9e8aeb" providerId="ADAL" clId="{CAE593F1-550D-DE45-AFCE-011AD95A6ACF}" dt="2025-08-06T10:37:09.434" v="3"/>
        <pc:sldMkLst>
          <pc:docMk/>
          <pc:sldMk cId="928804025" sldId="479"/>
        </pc:sldMkLst>
      </pc:sldChg>
      <pc:sldChg chg="add">
        <pc:chgData name="Cowell-Lucero, Jamie" userId="e579f0c4-9408-4383-b4f1-907ebf9e8aeb" providerId="ADAL" clId="{CAE593F1-550D-DE45-AFCE-011AD95A6ACF}" dt="2025-08-06T10:37:14.744" v="4"/>
        <pc:sldMkLst>
          <pc:docMk/>
          <pc:sldMk cId="134924928" sldId="480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0" sldId="481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3823867331" sldId="4642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3862192087" sldId="2147471912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2500911220" sldId="2147471913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1790942208" sldId="2147471919"/>
        </pc:sldMkLst>
      </pc:sldChg>
      <pc:sldChg chg="add modNotes">
        <pc:chgData name="Cowell-Lucero, Jamie" userId="e579f0c4-9408-4383-b4f1-907ebf9e8aeb" providerId="ADAL" clId="{CAE593F1-550D-DE45-AFCE-011AD95A6ACF}" dt="2025-08-06T10:38:17.412" v="6"/>
        <pc:sldMkLst>
          <pc:docMk/>
          <pc:sldMk cId="3267977053" sldId="2147471920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2552198003" sldId="2147471974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2530729539" sldId="2147471975"/>
        </pc:sldMkLst>
      </pc:sldChg>
      <pc:sldChg chg="add">
        <pc:chgData name="Cowell-Lucero, Jamie" userId="e579f0c4-9408-4383-b4f1-907ebf9e8aeb" providerId="ADAL" clId="{CAE593F1-550D-DE45-AFCE-011AD95A6ACF}" dt="2025-08-06T10:38:17.353" v="5"/>
        <pc:sldMkLst>
          <pc:docMk/>
          <pc:sldMk cId="1893188369" sldId="2147471977"/>
        </pc:sldMkLst>
      </pc:sldChg>
      <pc:sldChg chg="add">
        <pc:chgData name="Cowell-Lucero, Jamie" userId="e579f0c4-9408-4383-b4f1-907ebf9e8aeb" providerId="ADAL" clId="{CAE593F1-550D-DE45-AFCE-011AD95A6ACF}" dt="2025-08-06T10:38:28.141" v="7"/>
        <pc:sldMkLst>
          <pc:docMk/>
          <pc:sldMk cId="1850677552" sldId="21474719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A4-4BE6-B1B4-6DC2D9477E1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A4-4BE6-B1B4-6DC2D9477E18}"/>
              </c:ext>
            </c:extLst>
          </c:dPt>
          <c:cat>
            <c:strRef>
              <c:f>Sheet1!$A$2:$A$3</c:f>
              <c:strCache>
                <c:ptCount val="2"/>
                <c:pt idx="0">
                  <c:v>Cattle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4-4BE6-B1B4-6DC2D9477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D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581403-CA00-43ED-AF7B-DD8E03E3B1AD}" authorId="{B26D1B64-9103-BF7A-AC62-A989E55A35E2}" status="resolved" created="2025-07-01T15:44:45.9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77"/>
      <ac:spMk id="2" creationId="{00000000-0000-0000-0000-000000000000}"/>
    </ac:deMkLst>
    <p188:txBody>
      <a:bodyPr/>
      <a:lstStyle/>
      <a:p>
        <a:r>
          <a:rPr lang="en-US"/>
          <a:t>Add in 3rd party verification?</a:t>
        </a:r>
      </a:p>
    </p188:txBody>
  </p188:cm>
  <p188:cm id="{58FD0627-7EA5-427D-AAE9-5B2E444D8E67}" authorId="{F94CEB9E-8E62-7B5C-9706-D642555D4773}" status="resolved" created="2025-07-09T16:15:13.73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77"/>
      <ac:spMk id="5" creationId="{00000000-0000-0000-0000-000000000000}"/>
      <ac:txMk cp="45">
        <ac:context len="58" hash="3113573915"/>
      </ac:txMk>
    </ac:txMkLst>
    <p188:pos x="2199189" y="1649392"/>
    <p188:txBody>
      <a:bodyPr/>
      <a:lstStyle/>
      <a:p>
        <a:r>
          <a:rPr lang="en-US"/>
          <a:t>can't remember if we do protein still or not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0.2769</cdr:x>
      <cdr:y>0.17143</cdr:y>
    </cdr:from>
    <cdr:to>
      <cdr:x>0.97911</cdr:x>
      <cdr:y>0.51096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EA9FFB-BE5E-4E17-97A3-B8BD110BFB32}"/>
            </a:ext>
          </a:extLst>
        </cdr:cNvPr>
        <cdr:cNvSpPr txBox="1"/>
      </cdr:nvSpPr>
      <cdr:spPr>
        <a:xfrm xmlns:a="http://schemas.openxmlformats.org/drawingml/2006/main">
          <a:off x="745619" y="340982"/>
          <a:ext cx="1890899" cy="675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Over </a:t>
          </a:r>
          <a:r>
            <a:rPr lang="en-US" sz="16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80%</a:t>
          </a:r>
        </a:p>
        <a:p xmlns:a="http://schemas.openxmlformats.org/drawingml/2006/main">
          <a:r>
            <a: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Raise Cattle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f866715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f866715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9CDA-4B8B-9DDA-FE67-488C24BF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83135-6E3B-4DAC-4141-654456AE7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B2E89-2AD9-4B9E-D11D-3C910185E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ABD0D-D17D-7E7B-6736-9F0EF37BA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01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9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2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47EF2-EDF4-B572-CB4B-157D23EE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B8671-9374-2429-8BB4-18B946119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15F26-4BF5-553C-4A6C-9614E7011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A188-1B6E-1D5A-D0B7-98BD25374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09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for external use by Technical and Producer team. </a:t>
            </a:r>
          </a:p>
          <a:p>
            <a:r>
              <a:rPr lang="en-US" dirty="0"/>
              <a:t>Suited for associations, private companies, producer meeting,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544F-C759-EE41-808B-D9CE5B4B9A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9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A19E-CE1A-F73B-761F-BBB6FA9F5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B4BDD-747E-57E3-411B-D0D2380F2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9942D-D15B-984A-5AC4-B7C658A37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More than 31%</a:t>
            </a:r>
            <a:r>
              <a:rPr lang="en-US" sz="1200" b="0" i="0" strike="noStrike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of the largest publicly-traded companies</a:t>
            </a:r>
            <a:r>
              <a:rPr lang="en-US" sz="12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 in the world by revenue have committed to net-zero</a:t>
            </a:r>
            <a:r>
              <a:rPr lang="en-US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. </a:t>
            </a:r>
            <a:endParaRPr lang="en-US" sz="1200" b="0" i="0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Regardless of changing policy related to sustainability, clients are continuing to invest in sustainability and a robust and resilient </a:t>
            </a:r>
            <a:r>
              <a:rPr lang="en-US" sz="1200" b="0" i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supply chain. </a:t>
            </a:r>
            <a:endParaRPr lang="en-US" sz="12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759CA-3A43-4640-4D20-D6AFB16D9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6E1B1-F120-4042-9FDC-CB20BA7E5D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4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8A34E-8CCE-56EB-0AFE-EA183F85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A3E70-CCE1-A0BA-C69E-C112E2833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65798-93CF-A337-C3E8-9B2BFDBFE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Work with corporate clients to design programs that make sense for ranchers and farmers. </a:t>
            </a:r>
          </a:p>
          <a:p>
            <a:pPr>
              <a:defRPr/>
            </a:pPr>
            <a:r>
              <a:rPr lang="en-US" dirty="0"/>
              <a:t>Tailor the program to meet their sustainability goals. </a:t>
            </a:r>
          </a:p>
          <a:p>
            <a:pPr>
              <a:defRPr/>
            </a:pPr>
            <a:r>
              <a:rPr lang="en-US" dirty="0"/>
              <a:t>For some it’s about supporting farmers and ranchers and telling their story on the importance to the food value chain. </a:t>
            </a:r>
          </a:p>
          <a:p>
            <a:pPr>
              <a:defRPr/>
            </a:pPr>
            <a:r>
              <a:rPr lang="en-US" dirty="0"/>
              <a:t>Others want to generate insets to reduce their Scope 3 (supply chain) emissions while also having a positive impact on supple sheds they source from.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D9412-0456-89C4-88AA-D1C409D4A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96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always focus first and foremost on what makes sense for production agriculture producers. </a:t>
            </a:r>
          </a:p>
          <a:p>
            <a:r>
              <a:rPr lang="en-US" dirty="0"/>
              <a:t>How can we design a program that provides dollars to the support the practices like cover crops, forage or range plantings, or herd efficiency and productivity improvements. </a:t>
            </a:r>
          </a:p>
          <a:p>
            <a:r>
              <a:rPr lang="en-US" dirty="0"/>
              <a:t>Our goal is always a win-win for producers and buyers.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59C3C-C8EE-CB4C-894D-792B0FD31A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As of April 2025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0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246B-2A55-8288-85DF-B276E202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C53BE-52E7-A44A-166F-B7AE5A3C4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A3F36-6660-D0EC-F515-11DFA5F1C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84352-0906-AEFF-187B-A9706BF15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f866715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f866715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7DFC-9A68-F708-5D84-5E0F46B8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66229-F285-1D77-3522-30ED77C2E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5D206-3129-3E64-ED7A-DA8F1E2E0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effectLst/>
                <a:latin typeface="Roboto Condensed" panose="02000000000000000000" pitchFamily="2" charset="0"/>
              </a:rPr>
              <a:t>Our technical advisors provide custom grazing and seeding </a:t>
            </a:r>
            <a:r>
              <a:rPr lang="en-US" sz="1200">
                <a:latin typeface="Roboto Condensed" panose="02000000000000000000" pitchFamily="2" charset="0"/>
              </a:rPr>
              <a:t>plans </a:t>
            </a:r>
            <a:r>
              <a:rPr lang="en-US" sz="1200">
                <a:effectLst/>
                <a:latin typeface="Roboto Condensed" panose="02000000000000000000" pitchFamily="2" charset="0"/>
              </a:rPr>
              <a:t>to improve operational resilience.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latin typeface="Roboto Condensed" panose="02000000000000000000" pitchFamily="2" charset="0"/>
              </a:rPr>
              <a:t>Public / Private Partnership (SDSU / OSI &amp; McDonalds)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B5DD8-5CA1-780B-0BD2-6D68B3FB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81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544F-C759-EE41-808B-D9CE5B4B9A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err="1"/>
              <a:t>AgSpire</a:t>
            </a:r>
            <a:r>
              <a:rPr lang="en-US"/>
              <a:t> focuses on understanding your operation, your short and long-term goals and then helping identify a program that can help you advance those goals.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We spend time getting to know you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When it comes to developing programs for ranchers and farmers we focus on what's realistic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Understand they have make sense operationally and financially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59C3C-C8EE-CB4C-894D-792B0FD31A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7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>
          <a:extLst>
            <a:ext uri="{FF2B5EF4-FFF2-40B4-BE49-F238E27FC236}">
              <a16:creationId xmlns:a16="http://schemas.microsoft.com/office/drawing/2014/main" id="{B42592E9-99F0-F907-D414-F66D3403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1453c5c80a_0_0:notes">
            <a:extLst>
              <a:ext uri="{FF2B5EF4-FFF2-40B4-BE49-F238E27FC236}">
                <a16:creationId xmlns:a16="http://schemas.microsoft.com/office/drawing/2014/main" id="{B18B5205-76DC-7E10-7528-C5DCC14669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g31453c5c80a_0_0:notes">
            <a:extLst>
              <a:ext uri="{FF2B5EF4-FFF2-40B4-BE49-F238E27FC236}">
                <a16:creationId xmlns:a16="http://schemas.microsoft.com/office/drawing/2014/main" id="{82A2E336-4548-C419-E6CA-E46D584DE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Company 1 (Costco) - </a:t>
            </a:r>
            <a:r>
              <a:rPr lang="en-US" sz="14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“While we are guided by Science Based Targets, we are not in a position to adopt them until we have plans to meaningfully implement them." 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Regulatory Compliance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Requirements for European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vs. reactive approach to anticipated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ESG-focused investor portfolio percentage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Financial institution lending requirements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Supply Chain Climate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Vulnerability assessment of agricultural suppliers and commodities to climate events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Carbon Asset Development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Engagement in generating Scope 3 intervention units (fungible, tradeable, certified carbon assets)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Reporting against a SBT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Reporting against GRI, B Corp, Customer Disclosure Requests, CDP, etc. 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Greenwashing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vs. reactive to unsubstantiated climate claims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Consumer and B2B Customer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Brand reputation impact of climate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Competitor climate commitment benchmarking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87" name="Google Shape;1087;g31453c5c80a_0_0:notes">
            <a:extLst>
              <a:ext uri="{FF2B5EF4-FFF2-40B4-BE49-F238E27FC236}">
                <a16:creationId xmlns:a16="http://schemas.microsoft.com/office/drawing/2014/main" id="{7BDAE49C-0FB8-5CE9-7120-2B6CAE127B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00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f8667150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f8667150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f8667150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6f8667150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f8667150e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f8667150e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10fbaac8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10fbaac8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368fe4f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368fe4f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f8667150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f8667150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>
  <p:cSld name="Title Slide_1_2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19800" y="4842700"/>
            <a:ext cx="9183600" cy="374700"/>
          </a:xfrm>
          <a:prstGeom prst="rect">
            <a:avLst/>
          </a:prstGeom>
          <a:solidFill>
            <a:srgbClr val="17576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81539" y="273844"/>
            <a:ext cx="86340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i="0" u="none" strike="noStrike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281525" y="999775"/>
            <a:ext cx="8634000" cy="30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75" y="4942254"/>
            <a:ext cx="551350" cy="1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 1 1 1">
  <p:cSld name="CUSTOM_3_1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-25" y="0"/>
            <a:ext cx="9144000" cy="1053600"/>
          </a:xfrm>
          <a:prstGeom prst="rect">
            <a:avLst/>
          </a:prstGeom>
          <a:solidFill>
            <a:srgbClr val="1757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75768"/>
              </a:solidFill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81539" y="302119"/>
            <a:ext cx="86340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Work Sans Light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-19800" y="4842700"/>
            <a:ext cx="9183600" cy="374700"/>
          </a:xfrm>
          <a:prstGeom prst="rect">
            <a:avLst/>
          </a:prstGeom>
          <a:solidFill>
            <a:srgbClr val="17576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75" y="4942254"/>
            <a:ext cx="551350" cy="1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t="10546"/>
          <a:stretch/>
        </p:blipFill>
        <p:spPr>
          <a:xfrm>
            <a:off x="0" y="1053600"/>
            <a:ext cx="9144000" cy="40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AFB0A1-2B5C-85A0-8F2F-B2F42751F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0500" y="819150"/>
            <a:ext cx="4381500" cy="3695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7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8493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23AA4D7-B1F6-51CF-58BC-59654095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19" y="228483"/>
            <a:ext cx="1363849" cy="3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33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28057" y="688181"/>
            <a:ext cx="2775857" cy="3767138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575745-CA04-AEE3-FF9A-4F603066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19" y="228483"/>
            <a:ext cx="1363849" cy="3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50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microsoft.com/office/2018/10/relationships/comments" Target="../comments/modernComment_1DD_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7.jpe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/>
          <p:cNvSpPr/>
          <p:nvPr/>
        </p:nvSpPr>
        <p:spPr>
          <a:xfrm>
            <a:off x="533400" y="1260720"/>
            <a:ext cx="8077200" cy="2622062"/>
          </a:xfrm>
          <a:custGeom>
            <a:avLst/>
            <a:gdLst/>
            <a:ahLst/>
            <a:cxnLst/>
            <a:rect l="l" t="t" r="r" b="b"/>
            <a:pathLst>
              <a:path w="4924905" h="1381169">
                <a:moveTo>
                  <a:pt x="0" y="0"/>
                </a:moveTo>
                <a:lnTo>
                  <a:pt x="4924905" y="0"/>
                </a:lnTo>
                <a:lnTo>
                  <a:pt x="4924905" y="1381169"/>
                </a:lnTo>
                <a:lnTo>
                  <a:pt x="0" y="1381169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solidFill>
              <a:srgbClr val="861F41"/>
            </a:solidFill>
          </a:ln>
        </p:spPr>
        <p:txBody>
          <a:bodyPr/>
          <a:lstStyle/>
          <a:p>
            <a:endParaRPr lang="en-US" sz="900"/>
          </a:p>
        </p:txBody>
      </p:sp>
      <p:sp>
        <p:nvSpPr>
          <p:cNvPr id="6" name="TextBox 6"/>
          <p:cNvSpPr txBox="1"/>
          <p:nvPr/>
        </p:nvSpPr>
        <p:spPr>
          <a:xfrm>
            <a:off x="103644" y="1921236"/>
            <a:ext cx="8936713" cy="130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"/>
              </a:lnSpc>
              <a:spcBef>
                <a:spcPct val="0"/>
              </a:spcBef>
            </a:pPr>
            <a:endParaRPr sz="900" dirty="0">
              <a:solidFill>
                <a:srgbClr val="861F41"/>
              </a:solidFill>
            </a:endParaRP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Alliance to Advance</a:t>
            </a: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Climate-Smart Agriculture</a:t>
            </a:r>
            <a:endParaRPr lang="en-US" sz="3700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dirty="0">
                <a:solidFill>
                  <a:srgbClr val="861F41"/>
                </a:solidFill>
                <a:latin typeface="Acherus Grotesque Light"/>
              </a:rPr>
              <a:t>www.allianceforcsa.org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BBBF2-3787-2102-C00D-15A4F3C57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E88486-37BB-F9A5-5574-9CF0F88CC00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8DF74B2-3083-568D-51A3-D9E646D4C566}"/>
              </a:ext>
            </a:extLst>
          </p:cNvPr>
          <p:cNvSpPr/>
          <p:nvPr/>
        </p:nvSpPr>
        <p:spPr>
          <a:xfrm>
            <a:off x="533400" y="1260720"/>
            <a:ext cx="8077200" cy="2622062"/>
          </a:xfrm>
          <a:custGeom>
            <a:avLst/>
            <a:gdLst/>
            <a:ahLst/>
            <a:cxnLst/>
            <a:rect l="l" t="t" r="r" b="b"/>
            <a:pathLst>
              <a:path w="4924905" h="1381169">
                <a:moveTo>
                  <a:pt x="0" y="0"/>
                </a:moveTo>
                <a:lnTo>
                  <a:pt x="4924905" y="0"/>
                </a:lnTo>
                <a:lnTo>
                  <a:pt x="4924905" y="1381169"/>
                </a:lnTo>
                <a:lnTo>
                  <a:pt x="0" y="1381169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solidFill>
              <a:srgbClr val="861F41"/>
            </a:solidFill>
          </a:ln>
        </p:spPr>
        <p:txBody>
          <a:bodyPr/>
          <a:lstStyle/>
          <a:p>
            <a:endParaRPr lang="en-US" sz="9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C1B019-9D9D-37AC-4C33-1ACADE58E6EF}"/>
              </a:ext>
            </a:extLst>
          </p:cNvPr>
          <p:cNvSpPr txBox="1"/>
          <p:nvPr/>
        </p:nvSpPr>
        <p:spPr>
          <a:xfrm>
            <a:off x="103644" y="1921236"/>
            <a:ext cx="8936713" cy="130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"/>
              </a:lnSpc>
              <a:spcBef>
                <a:spcPct val="0"/>
              </a:spcBef>
            </a:pPr>
            <a:endParaRPr sz="900" dirty="0">
              <a:solidFill>
                <a:srgbClr val="861F41"/>
              </a:solidFill>
            </a:endParaRP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Alliance to Advance</a:t>
            </a: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Climate-Smart Agriculture</a:t>
            </a:r>
            <a:endParaRPr lang="en-US" sz="3700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dirty="0">
                <a:solidFill>
                  <a:srgbClr val="861F41"/>
                </a:solidFill>
                <a:latin typeface="Acherus Grotesque Light"/>
              </a:rPr>
              <a:t>www.allianceforcsa.org</a:t>
            </a:r>
          </a:p>
        </p:txBody>
      </p:sp>
    </p:spTree>
    <p:extLst>
      <p:ext uri="{BB962C8B-B14F-4D97-AF65-F5344CB8AC3E}">
        <p14:creationId xmlns:p14="http://schemas.microsoft.com/office/powerpoint/2010/main" val="92880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09530" y="0"/>
            <a:ext cx="334470" cy="5143500"/>
          </a:xfrm>
          <a:prstGeom prst="rect">
            <a:avLst/>
          </a:prstGeom>
          <a:solidFill>
            <a:srgbClr val="D6CA9E"/>
          </a:solid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4635047" y="0"/>
            <a:ext cx="4504191" cy="51435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801" r="-35801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CA92EA7-5A1B-D56B-EABB-AEC51C15976F}"/>
              </a:ext>
            </a:extLst>
          </p:cNvPr>
          <p:cNvSpPr/>
          <p:nvPr/>
        </p:nvSpPr>
        <p:spPr>
          <a:xfrm>
            <a:off x="448467" y="590550"/>
            <a:ext cx="2004768" cy="639652"/>
          </a:xfrm>
          <a:custGeom>
            <a:avLst/>
            <a:gdLst/>
            <a:ahLst/>
            <a:cxnLst/>
            <a:rect l="l" t="t" r="r" b="b"/>
            <a:pathLst>
              <a:path w="4009535" h="1279303">
                <a:moveTo>
                  <a:pt x="0" y="0"/>
                </a:moveTo>
                <a:lnTo>
                  <a:pt x="4009535" y="0"/>
                </a:lnTo>
                <a:lnTo>
                  <a:pt x="4009535" y="1279303"/>
                </a:lnTo>
                <a:lnTo>
                  <a:pt x="0" y="1279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1413D37-EF78-2883-F6C5-9E20EBA859DB}"/>
              </a:ext>
            </a:extLst>
          </p:cNvPr>
          <p:cNvSpPr txBox="1"/>
          <p:nvPr/>
        </p:nvSpPr>
        <p:spPr>
          <a:xfrm>
            <a:off x="448467" y="1909512"/>
            <a:ext cx="37234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00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AgriCapture Platform Overview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1D0833B-8215-4790-8C83-5D5AA6A02083}"/>
              </a:ext>
            </a:extLst>
          </p:cNvPr>
          <p:cNvSpPr txBox="1"/>
          <p:nvPr/>
        </p:nvSpPr>
        <p:spPr>
          <a:xfrm>
            <a:off x="448467" y="2990797"/>
            <a:ext cx="3516208" cy="20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700" b="1" dirty="0">
                <a:solidFill>
                  <a:srgbClr val="161B16"/>
                </a:solidFill>
                <a:latin typeface="Avenir Medium"/>
                <a:ea typeface="Avenir Medium"/>
                <a:cs typeface="Avenir Medium"/>
                <a:sym typeface="Avenir Medium"/>
              </a:rPr>
              <a:t>Decarbonizing rice supply chains.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2A8E2-5F87-E012-BA11-47CC5D73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B236E18-57F1-8093-786F-C5D9556454D7}"/>
              </a:ext>
            </a:extLst>
          </p:cNvPr>
          <p:cNvSpPr txBox="1"/>
          <p:nvPr/>
        </p:nvSpPr>
        <p:spPr>
          <a:xfrm>
            <a:off x="5290548" y="3893035"/>
            <a:ext cx="318246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600">
                <a:solidFill>
                  <a:srgbClr val="006B67"/>
                </a:solidFill>
                <a:latin typeface="Avenir Next LT Pro Demi" panose="020B0704020202020204" pitchFamily="34" charset="0"/>
                <a:ea typeface="Avenir Bold"/>
                <a:cs typeface="Avenir Bold"/>
                <a:sym typeface="Avenir Bold"/>
              </a:rPr>
              <a:t>AgriCapture has built a scalable solution to mitigate the impact and verify outcomes of all three. </a:t>
            </a:r>
            <a:endParaRPr lang="en-US" sz="1600">
              <a:solidFill>
                <a:srgbClr val="006B67"/>
              </a:solidFill>
              <a:latin typeface="Avenir Next LT Pro Demi" panose="020B0704020202020204" pitchFamily="34" charset="0"/>
              <a:ea typeface="Avenir Bold"/>
              <a:cs typeface="Avenir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2157F21-CE46-417F-E646-2D315F0BA42F}"/>
              </a:ext>
            </a:extLst>
          </p:cNvPr>
          <p:cNvSpPr txBox="1"/>
          <p:nvPr/>
        </p:nvSpPr>
        <p:spPr>
          <a:xfrm>
            <a:off x="444071" y="1611641"/>
            <a:ext cx="452751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Methane Emissions </a:t>
            </a:r>
          </a:p>
          <a:p>
            <a:r>
              <a:rPr lang="en-US" sz="1600">
                <a:latin typeface="Avenir Medium"/>
                <a:ea typeface="Avenir"/>
                <a:cs typeface="Avenir"/>
                <a:sym typeface="Avenir"/>
              </a:rPr>
              <a:t>Emissions on par with global aviation</a:t>
            </a:r>
            <a:endParaRPr lang="en-US" sz="1600">
              <a:latin typeface="Avenir Medium"/>
              <a:ea typeface="Avenir"/>
              <a:cs typeface="Avenir"/>
            </a:endParaRPr>
          </a:p>
          <a:p>
            <a:pPr algn="l"/>
            <a:r>
              <a:rPr lang="en-US" sz="1600">
                <a:latin typeface="Avenir Next LT Pro"/>
                <a:ea typeface="Avenir"/>
                <a:cs typeface="Avenir"/>
                <a:sym typeface="Avenir"/>
              </a:rPr>
              <a:t>12% of global methane emissions </a:t>
            </a:r>
            <a:endParaRPr lang="en-US" sz="1600">
              <a:latin typeface="Avenir Next LT Pro"/>
              <a:ea typeface="Avenir"/>
              <a:cs typeface="Avenir"/>
            </a:endParaRPr>
          </a:p>
          <a:p>
            <a:pPr algn="l"/>
            <a:r>
              <a:rPr lang="en-US" sz="1600">
                <a:latin typeface="Avenir Next LT Pro"/>
                <a:ea typeface="Avenir"/>
                <a:cs typeface="Avenir"/>
                <a:sym typeface="Avenir"/>
              </a:rPr>
              <a:t>1.5% of total GHG emissions</a:t>
            </a:r>
            <a:endParaRPr lang="en-US" sz="1600">
              <a:latin typeface="Avenir Next LT Pro"/>
              <a:ea typeface="Avenir"/>
              <a:cs typeface="Avenir"/>
            </a:endParaRPr>
          </a:p>
          <a:p>
            <a:pPr algn="l"/>
            <a:endParaRPr lang="en-US" sz="800" i="1">
              <a:latin typeface="Avenir Next LT Pro" panose="020B0504020202020204" pitchFamily="34" charset="0"/>
              <a:ea typeface="Avenir"/>
              <a:cs typeface="Avenir"/>
            </a:endParaRPr>
          </a:p>
          <a:p>
            <a:r>
              <a:rPr lang="en-US" sz="16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Water Intensity </a:t>
            </a:r>
          </a:p>
          <a:p>
            <a:r>
              <a:rPr lang="en-US" sz="1600">
                <a:latin typeface="Avenir Medium"/>
                <a:ea typeface="Avenir"/>
                <a:cs typeface="Avenir"/>
                <a:sym typeface="Avenir"/>
              </a:rPr>
              <a:t>Second most water intensive crop</a:t>
            </a:r>
            <a:endParaRPr lang="en-US" sz="1600">
              <a:latin typeface="Avenir Medium"/>
              <a:ea typeface="Avenir"/>
              <a:cs typeface="Avenir"/>
            </a:endParaRPr>
          </a:p>
          <a:p>
            <a:pPr algn="l"/>
            <a:r>
              <a:rPr lang="en-US" sz="1600">
                <a:latin typeface="Avenir Next LT Pro"/>
                <a:ea typeface="Avenir"/>
                <a:cs typeface="Avenir"/>
                <a:sym typeface="Avenir"/>
              </a:rPr>
              <a:t>130 gallons of water consumed per 1lb of rice</a:t>
            </a:r>
            <a:endParaRPr lang="en-US" sz="1600">
              <a:latin typeface="Avenir Next LT Pro"/>
              <a:ea typeface="Avenir"/>
              <a:cs typeface="Avenir"/>
            </a:endParaRPr>
          </a:p>
          <a:p>
            <a:pPr algn="l"/>
            <a:endParaRPr lang="en-US" sz="800" i="1">
              <a:latin typeface="Avenir Next LT Pro" panose="020B0504020202020204" pitchFamily="34" charset="0"/>
              <a:ea typeface="Avenir"/>
              <a:cs typeface="Avenir"/>
            </a:endParaRPr>
          </a:p>
          <a:p>
            <a:r>
              <a:rPr lang="en-US" sz="16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Heavy Metals </a:t>
            </a:r>
          </a:p>
          <a:p>
            <a:r>
              <a:rPr lang="en-US" sz="1600">
                <a:latin typeface="Avenir Medium"/>
                <a:ea typeface="Avenir"/>
                <a:cs typeface="Avenir"/>
                <a:sym typeface="Avenir"/>
              </a:rPr>
              <a:t>Largest dietary source of inorganic arsenic</a:t>
            </a:r>
            <a:endParaRPr lang="en-US" sz="1600">
              <a:latin typeface="Avenir Medium"/>
              <a:ea typeface="Avenir"/>
              <a:cs typeface="Avenir"/>
            </a:endParaRPr>
          </a:p>
          <a:p>
            <a:r>
              <a:rPr lang="en-US" sz="1600">
                <a:latin typeface="Avenir Next LT Pro"/>
                <a:ea typeface="Avenir"/>
                <a:cs typeface="Avenir"/>
                <a:sym typeface="Avenir"/>
              </a:rPr>
              <a:t>Rice absorbs 10x more inorganic arsenic than other grains due to flooded conditions</a:t>
            </a:r>
            <a:endParaRPr lang="en-US" sz="1600">
              <a:latin typeface="Avenir Next LT Pro"/>
              <a:ea typeface="Avenir"/>
              <a:cs typeface="Avenir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883E63B-A93C-31D6-4A56-DB00EDB723EF}"/>
              </a:ext>
            </a:extLst>
          </p:cNvPr>
          <p:cNvSpPr txBox="1"/>
          <p:nvPr/>
        </p:nvSpPr>
        <p:spPr>
          <a:xfrm>
            <a:off x="444071" y="867848"/>
            <a:ext cx="8038622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2"/>
              </a:lnSpc>
            </a:pPr>
            <a:r>
              <a:rPr lang="en-US" sz="260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Feeds Half of the World's Population</a:t>
            </a:r>
            <a:endParaRPr lang="en-US" sz="2600">
              <a:solidFill>
                <a:srgbClr val="006B67"/>
              </a:solidFill>
              <a:latin typeface="Avenir Ultra-Bold"/>
              <a:ea typeface="Avenir Ultra-Bold"/>
              <a:cs typeface="Avenir Ultra-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75C5B03-F6D1-8BBF-0CCA-83A4DE82B0A1}"/>
              </a:ext>
            </a:extLst>
          </p:cNvPr>
          <p:cNvSpPr txBox="1"/>
          <p:nvPr/>
        </p:nvSpPr>
        <p:spPr>
          <a:xfrm>
            <a:off x="444071" y="536259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CHALLENGE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6571FD8-F510-0231-65C7-DC8C836CDE95}"/>
              </a:ext>
            </a:extLst>
          </p:cNvPr>
          <p:cNvSpPr/>
          <p:nvPr/>
        </p:nvSpPr>
        <p:spPr>
          <a:xfrm>
            <a:off x="8629650" y="4629150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4A35-47DB-2FB8-93CD-713E0668E85A}"/>
              </a:ext>
            </a:extLst>
          </p:cNvPr>
          <p:cNvSpPr txBox="1"/>
          <p:nvPr/>
        </p:nvSpPr>
        <p:spPr>
          <a:xfrm>
            <a:off x="444071" y="1234715"/>
            <a:ext cx="7214029" cy="276999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r>
              <a:rPr lang="en-US" sz="1500">
                <a:latin typeface="Avenir Next LT Pro"/>
              </a:rPr>
              <a:t>Yet, as a continuously flooded crop, rice cultivation represents significant…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9D56F30-0CBF-B506-85A1-85DAFAA34C63}"/>
              </a:ext>
            </a:extLst>
          </p:cNvPr>
          <p:cNvSpPr/>
          <p:nvPr/>
        </p:nvSpPr>
        <p:spPr>
          <a:xfrm>
            <a:off x="8637747" y="4629150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5773"/>
            </a:stretch>
          </a:blipFill>
        </p:spPr>
        <p:txBody>
          <a:bodyPr/>
          <a:lstStyle/>
          <a:p>
            <a:endParaRPr lang="en-US" sz="700"/>
          </a:p>
        </p:txBody>
      </p:sp>
      <p:pic>
        <p:nvPicPr>
          <p:cNvPr id="6" name="Picture 5" descr="A bowl of rice with chopsticks&#10;&#10;AI-generated content may be incorrect.">
            <a:extLst>
              <a:ext uri="{FF2B5EF4-FFF2-40B4-BE49-F238E27FC236}">
                <a16:creationId xmlns:a16="http://schemas.microsoft.com/office/drawing/2014/main" id="{F6FA4BFB-2028-C95C-CC86-36AFEA294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139" y="1739713"/>
            <a:ext cx="2879230" cy="19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3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518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3"/>
          <p:cNvSpPr txBox="1"/>
          <p:nvPr/>
        </p:nvSpPr>
        <p:spPr>
          <a:xfrm>
            <a:off x="6912068" y="2724290"/>
            <a:ext cx="189716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So, we know-</a:t>
            </a:r>
          </a:p>
          <a:p>
            <a:pPr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Real farmers</a:t>
            </a:r>
            <a:endParaRPr lang="en-US" sz="1500">
              <a:solidFill>
                <a:srgbClr val="FFFFFF"/>
              </a:solidFill>
              <a:latin typeface="Avenir"/>
              <a:ea typeface="Avenir"/>
              <a:cs typeface="Avenir"/>
            </a:endParaRPr>
          </a:p>
          <a:p>
            <a:pPr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Real data</a:t>
            </a:r>
            <a:endParaRPr lang="en-US" sz="1500">
              <a:solidFill>
                <a:srgbClr val="FFFFFF"/>
              </a:solidFill>
              <a:latin typeface="Avenir"/>
              <a:ea typeface="Avenir"/>
              <a:cs typeface="Avenir"/>
            </a:endParaRPr>
          </a:p>
          <a:p>
            <a:pPr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venir"/>
                <a:ea typeface="Avenir"/>
                <a:cs typeface="Avenir"/>
              </a:rPr>
              <a:t>Real change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830212"/>
            <a:ext cx="3367352" cy="115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1"/>
              </a:lnSpc>
            </a:pPr>
            <a:r>
              <a:rPr lang="en-US" sz="262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To grow responsibly, first we build farmer trust.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495300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7" name="AutoShape 7"/>
          <p:cNvSpPr/>
          <p:nvPr/>
        </p:nvSpPr>
        <p:spPr>
          <a:xfrm>
            <a:off x="1518751" y="1864961"/>
            <a:ext cx="2059596" cy="2197537"/>
          </a:xfrm>
          <a:prstGeom prst="line">
            <a:avLst/>
          </a:prstGeom>
          <a:ln w="38100" cap="flat">
            <a:solidFill>
              <a:srgbClr val="F8F8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grpSp>
        <p:nvGrpSpPr>
          <p:cNvPr id="8" name="Group 8"/>
          <p:cNvGrpSpPr/>
          <p:nvPr/>
        </p:nvGrpSpPr>
        <p:grpSpPr>
          <a:xfrm>
            <a:off x="1386831" y="1741142"/>
            <a:ext cx="163168" cy="14022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59"/>
                </a:lnSpc>
              </a:pPr>
              <a:endParaRPr sz="700"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3695320" y="2944863"/>
            <a:ext cx="2971715" cy="1145652"/>
          </a:xfrm>
          <a:prstGeom prst="line">
            <a:avLst/>
          </a:prstGeom>
          <a:ln w="38100" cap="flat">
            <a:solidFill>
              <a:srgbClr val="F8F8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3" name="Group 13"/>
          <p:cNvGrpSpPr/>
          <p:nvPr/>
        </p:nvGrpSpPr>
        <p:grpSpPr>
          <a:xfrm>
            <a:off x="3547098" y="4046093"/>
            <a:ext cx="163168" cy="140223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59"/>
                </a:lnSpc>
              </a:pPr>
              <a:endParaRPr sz="7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52087" y="2849061"/>
            <a:ext cx="163168" cy="140223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59"/>
                </a:lnSpc>
              </a:pP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09263-BD4B-78EC-58BF-B7BE11A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9EEF785-AE3E-0ADF-1340-FF476C5AEFC1}"/>
              </a:ext>
            </a:extLst>
          </p:cNvPr>
          <p:cNvSpPr txBox="1"/>
          <p:nvPr/>
        </p:nvSpPr>
        <p:spPr>
          <a:xfrm>
            <a:off x="379534" y="1675434"/>
            <a:ext cx="365173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  <a:ea typeface="Avenir"/>
                <a:cs typeface="Avenir"/>
              </a:rPr>
              <a:t>Incentivized practice changes to Alternate Wetting and Drying, Furrow Irrigated Rice and Direct Seeded Rice </a:t>
            </a:r>
            <a:endParaRPr lang="en-US" sz="700"/>
          </a:p>
          <a:p>
            <a:pPr>
              <a:lnSpc>
                <a:spcPts val="1500"/>
              </a:lnSpc>
            </a:pPr>
            <a:endParaRPr lang="en-US" sz="1500">
              <a:latin typeface="Avenir Next LT Pro"/>
              <a:ea typeface="Avenir"/>
              <a:cs typeface="Avenir"/>
            </a:endParaRP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  <a:ea typeface="Avenir"/>
                <a:cs typeface="Avenir"/>
                <a:sym typeface="Avenir"/>
              </a:rPr>
              <a:t>Agronomic support to grow rice sustainably and maintain yields</a:t>
            </a:r>
            <a:endParaRPr lang="en-US" sz="7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endParaRPr lang="en-US" sz="1500"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  <a:ea typeface="Avenir"/>
                <a:cs typeface="Avenir"/>
              </a:rPr>
              <a:t>Low burden data collection and administration on the farmer</a:t>
            </a:r>
          </a:p>
          <a:p>
            <a:pPr>
              <a:lnSpc>
                <a:spcPts val="1500"/>
              </a:lnSpc>
            </a:pPr>
            <a:endParaRPr lang="en-US" sz="1500"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  <a:ea typeface="Avenir"/>
                <a:cs typeface="Avenir"/>
              </a:rPr>
              <a:t>Streamlined remote sending and emissions modeling</a:t>
            </a:r>
            <a:endParaRPr lang="en-US" sz="1500"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1500"/>
              </a:lnSpc>
            </a:pPr>
            <a:endParaRPr lang="en-US" sz="1500"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  <a:ea typeface="Avenir"/>
                <a:cs typeface="Avenir"/>
              </a:rPr>
              <a:t>Environmental asset creation and farmer revenue share</a:t>
            </a:r>
          </a:p>
          <a:p>
            <a:pPr>
              <a:lnSpc>
                <a:spcPts val="1500"/>
              </a:lnSpc>
            </a:pPr>
            <a:endParaRPr lang="en-US" sz="1500" b="1" i="1">
              <a:latin typeface="Avenir Next LT Pro Demi"/>
              <a:ea typeface="Avenir"/>
              <a:cs typeface="Avenir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BC8DA33-98C4-C7B2-8378-66B734DF87C2}"/>
              </a:ext>
            </a:extLst>
          </p:cNvPr>
          <p:cNvGrpSpPr/>
          <p:nvPr/>
        </p:nvGrpSpPr>
        <p:grpSpPr>
          <a:xfrm>
            <a:off x="4572000" y="0"/>
            <a:ext cx="4572000" cy="5143500"/>
            <a:chOff x="0" y="0"/>
            <a:chExt cx="759661" cy="118999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E6146F-301D-D071-1D67-74D346651C12}"/>
                </a:ext>
              </a:extLst>
            </p:cNvPr>
            <p:cNvSpPr/>
            <p:nvPr/>
          </p:nvSpPr>
          <p:spPr>
            <a:xfrm>
              <a:off x="0" y="0"/>
              <a:ext cx="759661" cy="1189991"/>
            </a:xfrm>
            <a:custGeom>
              <a:avLst/>
              <a:gdLst/>
              <a:ahLst/>
              <a:cxnLst/>
              <a:rect l="l" t="t" r="r" b="b"/>
              <a:pathLst>
                <a:path w="759661" h="1189991">
                  <a:moveTo>
                    <a:pt x="16505" y="0"/>
                  </a:moveTo>
                  <a:lnTo>
                    <a:pt x="743157" y="0"/>
                  </a:lnTo>
                  <a:cubicBezTo>
                    <a:pt x="752272" y="0"/>
                    <a:pt x="759661" y="7389"/>
                    <a:pt x="759661" y="16505"/>
                  </a:cubicBezTo>
                  <a:lnTo>
                    <a:pt x="759661" y="1173486"/>
                  </a:lnTo>
                  <a:cubicBezTo>
                    <a:pt x="759661" y="1182601"/>
                    <a:pt x="752272" y="1189991"/>
                    <a:pt x="743157" y="1189991"/>
                  </a:cubicBezTo>
                  <a:lnTo>
                    <a:pt x="16505" y="1189991"/>
                  </a:lnTo>
                  <a:cubicBezTo>
                    <a:pt x="12127" y="1189991"/>
                    <a:pt x="7929" y="1188252"/>
                    <a:pt x="4834" y="1185156"/>
                  </a:cubicBezTo>
                  <a:cubicBezTo>
                    <a:pt x="1739" y="1182061"/>
                    <a:pt x="0" y="1177863"/>
                    <a:pt x="0" y="1173486"/>
                  </a:cubicBezTo>
                  <a:lnTo>
                    <a:pt x="0" y="16505"/>
                  </a:lnTo>
                  <a:cubicBezTo>
                    <a:pt x="0" y="12127"/>
                    <a:pt x="1739" y="7929"/>
                    <a:pt x="4834" y="4834"/>
                  </a:cubicBezTo>
                  <a:cubicBezTo>
                    <a:pt x="7929" y="1739"/>
                    <a:pt x="12127" y="0"/>
                    <a:pt x="16505" y="0"/>
                  </a:cubicBezTo>
                  <a:close/>
                </a:path>
              </a:pathLst>
            </a:custGeom>
            <a:solidFill>
              <a:srgbClr val="F8F8F7">
                <a:alpha val="8588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E1AEFCA-AF30-6954-5BBD-F4FD7F6851C5}"/>
                </a:ext>
              </a:extLst>
            </p:cNvPr>
            <p:cNvSpPr txBox="1"/>
            <p:nvPr/>
          </p:nvSpPr>
          <p:spPr>
            <a:xfrm>
              <a:off x="0" y="-76200"/>
              <a:ext cx="759661" cy="1266191"/>
            </a:xfrm>
            <a:prstGeom prst="rect">
              <a:avLst/>
            </a:prstGeom>
          </p:spPr>
          <p:txBody>
            <a:bodyPr lIns="24699" tIns="24699" rIns="24699" bIns="24699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6E180EA0-0D2E-97C0-45BA-F21F2CCC430A}"/>
              </a:ext>
            </a:extLst>
          </p:cNvPr>
          <p:cNvSpPr/>
          <p:nvPr/>
        </p:nvSpPr>
        <p:spPr>
          <a:xfrm>
            <a:off x="8637747" y="4629150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5773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993F972-A090-4C0F-04D5-C104040C2E4A}"/>
              </a:ext>
            </a:extLst>
          </p:cNvPr>
          <p:cNvSpPr txBox="1"/>
          <p:nvPr/>
        </p:nvSpPr>
        <p:spPr>
          <a:xfrm>
            <a:off x="376583" y="773945"/>
            <a:ext cx="4158231" cy="69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00">
                <a:solidFill>
                  <a:srgbClr val="006B67"/>
                </a:solidFill>
                <a:latin typeface="Avenir Ultra-Bold"/>
              </a:rPr>
              <a:t>Science Backed, </a:t>
            </a:r>
            <a:endParaRPr lang="en-US" sz="700"/>
          </a:p>
          <a:p>
            <a:pPr>
              <a:lnSpc>
                <a:spcPts val="2699"/>
              </a:lnSpc>
            </a:pPr>
            <a:r>
              <a:rPr lang="en-US" sz="2600">
                <a:solidFill>
                  <a:srgbClr val="006B67"/>
                </a:solidFill>
                <a:latin typeface="Avenir Ultra-Bold"/>
              </a:rPr>
              <a:t>Farmer Approved Process</a:t>
            </a:r>
            <a:endParaRPr lang="en-US" sz="7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2CF26B8-2DD3-6C1C-D547-E4880B62F09E}"/>
              </a:ext>
            </a:extLst>
          </p:cNvPr>
          <p:cNvSpPr txBox="1"/>
          <p:nvPr/>
        </p:nvSpPr>
        <p:spPr>
          <a:xfrm>
            <a:off x="382466" y="487973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E644187-E0D7-47C6-5C53-6434CA7B86EB}"/>
              </a:ext>
            </a:extLst>
          </p:cNvPr>
          <p:cNvSpPr txBox="1"/>
          <p:nvPr/>
        </p:nvSpPr>
        <p:spPr>
          <a:xfrm>
            <a:off x="5731260" y="484823"/>
            <a:ext cx="2642942" cy="19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>
                <a:latin typeface="Avenir Bold"/>
                <a:ea typeface="Avenir Bold"/>
                <a:cs typeface="Avenir Bold"/>
                <a:sym typeface="Avenir Bold"/>
              </a:rPr>
              <a:t>AgriCapture</a:t>
            </a:r>
            <a:r>
              <a:rPr lang="en-US" sz="1500">
                <a:solidFill>
                  <a:srgbClr val="161B16"/>
                </a:solidFill>
                <a:latin typeface="Avenir Bold"/>
                <a:ea typeface="Avenir Bold"/>
                <a:cs typeface="Avenir Bold"/>
                <a:sym typeface="Avenir Bold"/>
              </a:rPr>
              <a:t> Tech Stack</a:t>
            </a:r>
          </a:p>
        </p:txBody>
      </p:sp>
      <p:pic>
        <p:nvPicPr>
          <p:cNvPr id="19" name="Picture 18" descr="A close-up of several images&#10;&#10;AI-generated content may be incorrect.">
            <a:extLst>
              <a:ext uri="{FF2B5EF4-FFF2-40B4-BE49-F238E27FC236}">
                <a16:creationId xmlns:a16="http://schemas.microsoft.com/office/drawing/2014/main" id="{C46A2F42-212A-69B6-64D6-F95BD8CE4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53" l="10000" r="90000">
                        <a14:foregroundMark x1="48611" y1="90391" x2="48611" y2="90391"/>
                        <a14:foregroundMark x1="46250" y1="91328" x2="52362" y2="93784"/>
                        <a14:foregroundMark x1="49583" y1="94219" x2="52222" y2="94297"/>
                        <a14:backgroundMark x1="54583" y1="94141" x2="53472" y2="94531"/>
                        <a14:backgroundMark x1="56944" y1="94141" x2="53611" y2="9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>
            <a:fillRect/>
          </a:stretch>
        </p:blipFill>
        <p:spPr>
          <a:xfrm>
            <a:off x="6145728" y="640764"/>
            <a:ext cx="2648621" cy="43773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BB081A-7187-C3DD-8835-6848D7D58B69}"/>
              </a:ext>
            </a:extLst>
          </p:cNvPr>
          <p:cNvSpPr txBox="1"/>
          <p:nvPr/>
        </p:nvSpPr>
        <p:spPr>
          <a:xfrm>
            <a:off x="4874670" y="1169539"/>
            <a:ext cx="1643211" cy="600164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Sustainable Agriculture + Agronomic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E42359-37DB-4593-D526-75916A5FE176}"/>
              </a:ext>
            </a:extLst>
          </p:cNvPr>
          <p:cNvSpPr txBox="1"/>
          <p:nvPr/>
        </p:nvSpPr>
        <p:spPr>
          <a:xfrm>
            <a:off x="4874670" y="2106198"/>
            <a:ext cx="1643211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Field-Level Data Collection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79334-A913-2AC6-124F-015322F706FA}"/>
              </a:ext>
            </a:extLst>
          </p:cNvPr>
          <p:cNvSpPr txBox="1"/>
          <p:nvPr/>
        </p:nvSpPr>
        <p:spPr>
          <a:xfrm>
            <a:off x="4913209" y="2659166"/>
            <a:ext cx="1566135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Remote Irrigation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B142D-F3FD-36E4-AC1E-2EC0E8EA749D}"/>
              </a:ext>
            </a:extLst>
          </p:cNvPr>
          <p:cNvSpPr txBox="1"/>
          <p:nvPr/>
        </p:nvSpPr>
        <p:spPr>
          <a:xfrm>
            <a:off x="4913208" y="3212134"/>
            <a:ext cx="1566135" cy="261610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Soil Sampling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4FF1E-7B8A-09B8-55C6-A74AD5A3028B}"/>
              </a:ext>
            </a:extLst>
          </p:cNvPr>
          <p:cNvSpPr txBox="1"/>
          <p:nvPr/>
        </p:nvSpPr>
        <p:spPr>
          <a:xfrm>
            <a:off x="4874670" y="3595825"/>
            <a:ext cx="1643211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Emission Reduction Modeling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8BAAB5-F87C-D29A-B99B-0C582F4A82B2}"/>
              </a:ext>
            </a:extLst>
          </p:cNvPr>
          <p:cNvSpPr txBox="1"/>
          <p:nvPr/>
        </p:nvSpPr>
        <p:spPr>
          <a:xfrm>
            <a:off x="5007425" y="4148794"/>
            <a:ext cx="1377703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Third-Party Verification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65592-60C7-3D64-01CC-A60CECFEB49A}"/>
              </a:ext>
            </a:extLst>
          </p:cNvPr>
          <p:cNvSpPr txBox="1"/>
          <p:nvPr/>
        </p:nvSpPr>
        <p:spPr>
          <a:xfrm>
            <a:off x="4974623" y="1722507"/>
            <a:ext cx="1443306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61B16"/>
                </a:solidFill>
                <a:latin typeface="Avenir Medium" panose="020B0604020202020204" charset="0"/>
              </a:rPr>
              <a:t>Enrollment Platform</a:t>
            </a:r>
          </a:p>
        </p:txBody>
      </p:sp>
    </p:spTree>
    <p:extLst>
      <p:ext uri="{BB962C8B-B14F-4D97-AF65-F5344CB8AC3E}">
        <p14:creationId xmlns:p14="http://schemas.microsoft.com/office/powerpoint/2010/main" val="2347823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895509"/>
            <a:ext cx="210987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Measuring what matters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495300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4350" y="1819239"/>
            <a:ext cx="3181350" cy="585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latin typeface="Avenir Medium" panose="020B0604020202020204" charset="0"/>
                <a:ea typeface="Avenir"/>
                <a:cs typeface="Avenir"/>
                <a:sym typeface="Avenir"/>
              </a:rPr>
              <a:t>We measure + certify rice growing outcomes that matter across the supply chain.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856" y="2538376"/>
            <a:ext cx="236150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1"/>
              </a:lnSpc>
            </a:pPr>
            <a:r>
              <a:rPr lang="en-US" sz="1505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Water usage </a:t>
            </a:r>
          </a:p>
          <a:p>
            <a:pPr>
              <a:lnSpc>
                <a:spcPts val="1791"/>
              </a:lnSpc>
            </a:pPr>
            <a:r>
              <a:rPr lang="en-US" sz="1505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GHG emissions </a:t>
            </a:r>
          </a:p>
          <a:p>
            <a:pPr>
              <a:lnSpc>
                <a:spcPts val="1791"/>
              </a:lnSpc>
            </a:pPr>
            <a:r>
              <a:rPr lang="en-US" sz="1505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Carbon intensity</a:t>
            </a:r>
          </a:p>
          <a:p>
            <a:pPr>
              <a:lnSpc>
                <a:spcPts val="1791"/>
              </a:lnSpc>
            </a:pPr>
            <a:r>
              <a:rPr lang="en-US" sz="1505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Heavy metals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514350" y="2566951"/>
            <a:ext cx="0" cy="849487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4635047" y="0"/>
            <a:ext cx="4504191" cy="51435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21" r="-26221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E79D589-A955-F1F2-C890-B8C00C24F686}"/>
              </a:ext>
            </a:extLst>
          </p:cNvPr>
          <p:cNvSpPr txBox="1"/>
          <p:nvPr/>
        </p:nvSpPr>
        <p:spPr>
          <a:xfrm>
            <a:off x="514350" y="3663916"/>
            <a:ext cx="330861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>
                <a:latin typeface="Avenir Medium" panose="020B0604020202020204" charset="0"/>
                <a:sym typeface="Avenir"/>
              </a:rPr>
              <a:t>Average Outcomes Across AgriCapture Farmer Network: </a:t>
            </a:r>
            <a:endParaRPr lang="en-US" sz="700">
              <a:latin typeface="Avenir Medium" panose="020B0604020202020204" charset="0"/>
            </a:endParaRPr>
          </a:p>
          <a:p>
            <a:pPr>
              <a:spcAft>
                <a:spcPts val="150"/>
              </a:spcAft>
            </a:pPr>
            <a:r>
              <a:rPr lang="en-US" sz="1500" i="1">
                <a:latin typeface="Avenir Next LT Pro"/>
                <a:ea typeface="Avenir"/>
                <a:cs typeface="Avenir"/>
              </a:rPr>
              <a:t>70% Methane Emissions Reductions</a:t>
            </a:r>
          </a:p>
          <a:p>
            <a:pPr>
              <a:spcAft>
                <a:spcPts val="150"/>
              </a:spcAft>
            </a:pPr>
            <a:r>
              <a:rPr lang="en-US" sz="1500" i="1">
                <a:latin typeface="Avenir Next LT Pro"/>
                <a:ea typeface="Avenir"/>
                <a:cs typeface="Avenir"/>
              </a:rPr>
              <a:t>30% Water Savings</a:t>
            </a:r>
          </a:p>
          <a:p>
            <a:pPr>
              <a:spcAft>
                <a:spcPts val="150"/>
              </a:spcAft>
            </a:pPr>
            <a:r>
              <a:rPr lang="en-US" sz="1500" i="1">
                <a:latin typeface="Avenir Next LT Pro"/>
                <a:ea typeface="Avenir"/>
                <a:cs typeface="Avenir"/>
              </a:rPr>
              <a:t>27% Reductions in Arsenic </a:t>
            </a:r>
            <a:endParaRPr lang="en-US" sz="1500" i="1">
              <a:latin typeface="Avenir Next LT Pro" panose="020B0504020202020204" pitchFamily="34" charset="0"/>
              <a:ea typeface="Avenir"/>
              <a:cs typeface="Avenir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59E39A9-AFC0-32D6-FB65-A9CBC3D59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" b="1771"/>
          <a:stretch>
            <a:fillRect/>
          </a:stretch>
        </p:blipFill>
        <p:spPr>
          <a:xfrm>
            <a:off x="456211" y="1763676"/>
            <a:ext cx="876249" cy="1847466"/>
          </a:xfrm>
          <a:prstGeom prst="rect">
            <a:avLst/>
          </a:prstGeom>
        </p:spPr>
      </p:pic>
      <p:pic>
        <p:nvPicPr>
          <p:cNvPr id="1030" name="Picture 6" descr="Phone Mockup PNGs for Free Download">
            <a:extLst>
              <a:ext uri="{FF2B5EF4-FFF2-40B4-BE49-F238E27FC236}">
                <a16:creationId xmlns:a16="http://schemas.microsoft.com/office/drawing/2014/main" id="{A2E98009-9174-B484-AD13-A5A359F5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32" y="1649376"/>
            <a:ext cx="2051062" cy="20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533400" y="508791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28345" y="863121"/>
            <a:ext cx="2506567" cy="21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75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Field Data Collection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40554" y="3938011"/>
            <a:ext cx="1727265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Satellite moisture detection to monitor field irrigation.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07678" y="2699705"/>
            <a:ext cx="189121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0"/>
              </a:lnSpc>
            </a:pPr>
            <a:r>
              <a:rPr lang="en-US" sz="13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Farmer photo app to record time and location of irrigation events. 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2DBD97D7-0918-C685-1004-A277673038FC}"/>
              </a:ext>
            </a:extLst>
          </p:cNvPr>
          <p:cNvSpPr txBox="1"/>
          <p:nvPr/>
        </p:nvSpPr>
        <p:spPr>
          <a:xfrm>
            <a:off x="274327" y="863121"/>
            <a:ext cx="2506567" cy="21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75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Farmer Enrollment</a:t>
            </a:r>
          </a:p>
        </p:txBody>
      </p:sp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A3E61C-6622-F2E2-F081-E695B43B8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>
            <a:fillRect/>
          </a:stretch>
        </p:blipFill>
        <p:spPr>
          <a:xfrm>
            <a:off x="1663539" y="1763676"/>
            <a:ext cx="864210" cy="1839197"/>
          </a:xfrm>
          <a:prstGeom prst="rect">
            <a:avLst/>
          </a:prstGeom>
        </p:spPr>
      </p:pic>
      <p:pic>
        <p:nvPicPr>
          <p:cNvPr id="36" name="Picture 6" descr="Phone Mockup PNGs for Free Download">
            <a:extLst>
              <a:ext uri="{FF2B5EF4-FFF2-40B4-BE49-F238E27FC236}">
                <a16:creationId xmlns:a16="http://schemas.microsoft.com/office/drawing/2014/main" id="{B2FA6A8A-F563-8808-9006-BDF7E797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37" y="1657186"/>
            <a:ext cx="2035443" cy="20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76D36A00-DDF1-A47F-ACA9-FCDBC8FEEC40}"/>
              </a:ext>
            </a:extLst>
          </p:cNvPr>
          <p:cNvSpPr txBox="1"/>
          <p:nvPr/>
        </p:nvSpPr>
        <p:spPr>
          <a:xfrm>
            <a:off x="250926" y="3737271"/>
            <a:ext cx="248463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3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Farmer-tested and mobile-friendly enrollment platform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BAB925C-D3B1-186D-C991-DD0D7BF1E907}"/>
              </a:ext>
            </a:extLst>
          </p:cNvPr>
          <p:cNvSpPr txBox="1"/>
          <p:nvPr/>
        </p:nvSpPr>
        <p:spPr>
          <a:xfrm>
            <a:off x="6353482" y="863121"/>
            <a:ext cx="2506567" cy="42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75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Acre360: Inventory 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96981" y="3737271"/>
            <a:ext cx="23960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3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Platform for monitoring and managing all field data and auto-generating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77F69-BCD7-AD34-FAA2-71122A32CE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61"/>
          <a:stretch>
            <a:fillRect/>
          </a:stretch>
        </p:blipFill>
        <p:spPr>
          <a:xfrm>
            <a:off x="6609979" y="1926641"/>
            <a:ext cx="2170097" cy="14965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E33B0D-570B-CA42-88B0-A425C1308A16}"/>
              </a:ext>
            </a:extLst>
          </p:cNvPr>
          <p:cNvCxnSpPr>
            <a:cxnSpLocks/>
          </p:cNvCxnSpPr>
          <p:nvPr/>
        </p:nvCxnSpPr>
        <p:spPr>
          <a:xfrm flipH="1">
            <a:off x="2735565" y="852406"/>
            <a:ext cx="0" cy="3733800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10">
            <a:extLst>
              <a:ext uri="{FF2B5EF4-FFF2-40B4-BE49-F238E27FC236}">
                <a16:creationId xmlns:a16="http://schemas.microsoft.com/office/drawing/2014/main" id="{380E7896-12AB-B149-5CFA-C9073587B9B9}"/>
              </a:ext>
            </a:extLst>
          </p:cNvPr>
          <p:cNvSpPr/>
          <p:nvPr/>
        </p:nvSpPr>
        <p:spPr>
          <a:xfrm>
            <a:off x="8637747" y="4629150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35773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EF88E18E-260F-D846-5AF3-673F066A72B8}"/>
              </a:ext>
            </a:extLst>
          </p:cNvPr>
          <p:cNvSpPr txBox="1"/>
          <p:nvPr/>
        </p:nvSpPr>
        <p:spPr>
          <a:xfrm>
            <a:off x="4545247" y="1339795"/>
            <a:ext cx="176867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API with John Deere Operations Center to directly pull data into AgriCapture’s platform</a:t>
            </a:r>
          </a:p>
        </p:txBody>
      </p:sp>
      <p:pic>
        <p:nvPicPr>
          <p:cNvPr id="1034" name="Picture 10" descr="MyJohnDeere">
            <a:extLst>
              <a:ext uri="{FF2B5EF4-FFF2-40B4-BE49-F238E27FC236}">
                <a16:creationId xmlns:a16="http://schemas.microsoft.com/office/drawing/2014/main" id="{05AA4252-0217-D2A2-3F9F-42AFBA13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7"/>
          <a:stretch>
            <a:fillRect/>
          </a:stretch>
        </p:blipFill>
        <p:spPr bwMode="auto">
          <a:xfrm>
            <a:off x="2946600" y="1178687"/>
            <a:ext cx="1497987" cy="11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F4108F-5DA5-B87E-A161-9746126D8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/>
          <a:stretch>
            <a:fillRect/>
          </a:stretch>
        </p:blipFill>
        <p:spPr>
          <a:xfrm>
            <a:off x="2954555" y="2439914"/>
            <a:ext cx="1497987" cy="1122436"/>
          </a:xfrm>
          <a:prstGeom prst="rect">
            <a:avLst/>
          </a:prstGeom>
        </p:spPr>
      </p:pic>
      <p:pic>
        <p:nvPicPr>
          <p:cNvPr id="48" name="Picture 47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6E5FF667-448D-8F2E-E28C-0806D104C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2" r="19" b="337"/>
          <a:stretch>
            <a:fillRect/>
          </a:stretch>
        </p:blipFill>
        <p:spPr>
          <a:xfrm>
            <a:off x="2933700" y="3649084"/>
            <a:ext cx="1509214" cy="1118624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64FC68-27C9-E233-E98E-03B059F4F9FE}"/>
              </a:ext>
            </a:extLst>
          </p:cNvPr>
          <p:cNvCxnSpPr>
            <a:cxnSpLocks/>
          </p:cNvCxnSpPr>
          <p:nvPr/>
        </p:nvCxnSpPr>
        <p:spPr>
          <a:xfrm>
            <a:off x="6438900" y="852406"/>
            <a:ext cx="0" cy="3776745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A01A92-0F60-1A58-3103-E43490126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26266" b="11864"/>
          <a:stretch>
            <a:fillRect/>
          </a:stretch>
        </p:blipFill>
        <p:spPr bwMode="auto">
          <a:xfrm>
            <a:off x="4566094" y="-298188"/>
            <a:ext cx="4844607" cy="54664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2D9420-5A12-210E-34E9-4C637606AC12}"/>
              </a:ext>
            </a:extLst>
          </p:cNvPr>
          <p:cNvSpPr txBox="1"/>
          <p:nvPr/>
        </p:nvSpPr>
        <p:spPr>
          <a:xfrm>
            <a:off x="504217" y="1899732"/>
            <a:ext cx="4114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B0604020202020204" charset="0"/>
              </a:rPr>
              <a:t>70,000 tons </a:t>
            </a:r>
            <a:r>
              <a:rPr lang="en-US" sz="1500">
                <a:latin typeface="Avenir Next LT Pro" panose="020B0504020202020204" pitchFamily="34" charset="0"/>
              </a:rPr>
              <a:t>of CO</a:t>
            </a:r>
            <a:r>
              <a:rPr lang="en-US" sz="1500" baseline="-25000">
                <a:latin typeface="Avenir Next LT Pro" panose="020B0504020202020204" pitchFamily="34" charset="0"/>
              </a:rPr>
              <a:t>2</a:t>
            </a:r>
            <a:r>
              <a:rPr lang="en-US" sz="1500">
                <a:latin typeface="Avenir Next LT Pro" panose="020B0504020202020204" pitchFamily="34" charset="0"/>
              </a:rPr>
              <a:t>e reduced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B0604020202020204" charset="0"/>
              </a:rPr>
              <a:t>21 billion gallons </a:t>
            </a:r>
            <a:r>
              <a:rPr lang="en-US" sz="1500">
                <a:latin typeface="Avenir Next LT Pro" panose="020B0504020202020204" pitchFamily="34" charset="0"/>
              </a:rPr>
              <a:t>of water saved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B0604020202020204" charset="0"/>
              </a:rPr>
              <a:t>27% reduction </a:t>
            </a:r>
            <a:r>
              <a:rPr lang="en-US" sz="1500">
                <a:latin typeface="Avenir Next LT Pro" panose="020B0504020202020204" pitchFamily="34" charset="0"/>
              </a:rPr>
              <a:t>in heavy metals in the grain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927F1-6BEF-5F79-1E06-73F46205B505}"/>
              </a:ext>
            </a:extLst>
          </p:cNvPr>
          <p:cNvSpPr txBox="1"/>
          <p:nvPr/>
        </p:nvSpPr>
        <p:spPr>
          <a:xfrm>
            <a:off x="4333553" y="141732"/>
            <a:ext cx="405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venir Next LT Pro" panose="020B0504020202020204" pitchFamily="34" charset="0"/>
              </a:rPr>
              <a:t> </a:t>
            </a:r>
            <a:endParaRPr lang="en-US" sz="1600">
              <a:latin typeface="Avenir Medium" panose="020B060402020202020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BB1B92F-916B-8F7D-E68F-8327805504FC}"/>
              </a:ext>
            </a:extLst>
          </p:cNvPr>
          <p:cNvSpPr txBox="1"/>
          <p:nvPr/>
        </p:nvSpPr>
        <p:spPr>
          <a:xfrm>
            <a:off x="514350" y="495300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OUTCOMES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04297-2096-EDFF-25F6-5561096EFFCB}"/>
              </a:ext>
            </a:extLst>
          </p:cNvPr>
          <p:cNvSpPr txBox="1"/>
          <p:nvPr/>
        </p:nvSpPr>
        <p:spPr>
          <a:xfrm>
            <a:off x="504217" y="1329166"/>
            <a:ext cx="3790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>
                <a:latin typeface="Avenir Next LT Pro" panose="020B0504020202020204" pitchFamily="34" charset="0"/>
              </a:rPr>
              <a:t>As of 2024 harvest, AgriCapture’s rice programs have resulted in: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BB8037-D168-89C1-7D3E-E3EF615BC466}"/>
              </a:ext>
            </a:extLst>
          </p:cNvPr>
          <p:cNvCxnSpPr>
            <a:cxnSpLocks/>
          </p:cNvCxnSpPr>
          <p:nvPr/>
        </p:nvCxnSpPr>
        <p:spPr>
          <a:xfrm flipV="1">
            <a:off x="504217" y="2952750"/>
            <a:ext cx="1387531" cy="0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BEC7CE-4BA8-CFBF-F6C9-FBB1C5E28E14}"/>
              </a:ext>
            </a:extLst>
          </p:cNvPr>
          <p:cNvSpPr txBox="1"/>
          <p:nvPr/>
        </p:nvSpPr>
        <p:spPr>
          <a:xfrm>
            <a:off x="504217" y="3093287"/>
            <a:ext cx="379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>
                <a:latin typeface="Avenir Next LT Pro" panose="020B0504020202020204" pitchFamily="34" charset="0"/>
              </a:rPr>
              <a:t>In 2025, AgriCapture has: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Next LT Pro" panose="020B0504020202020204" pitchFamily="34" charset="0"/>
              </a:rPr>
              <a:t>Scaled regenerative farming across </a:t>
            </a:r>
            <a:r>
              <a:rPr lang="en-US" sz="1500">
                <a:latin typeface="Avenir Medium" panose="020B0604020202020204" charset="0"/>
              </a:rPr>
              <a:t>6% of all U.S. rice acres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Next LT Pro" panose="020B0504020202020204" pitchFamily="34" charset="0"/>
              </a:rPr>
              <a:t>Increased farmer enrollment by </a:t>
            </a:r>
            <a:r>
              <a:rPr lang="en-US" sz="1500">
                <a:latin typeface="Avenir Medium" panose="020B0604020202020204" charset="0"/>
              </a:rPr>
              <a:t>264%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venir Next LT Pro" panose="020B0504020202020204" pitchFamily="34" charset="0"/>
              </a:rPr>
              <a:t>Expanded project globally to </a:t>
            </a:r>
            <a:r>
              <a:rPr lang="en-US" sz="1500">
                <a:latin typeface="Avenir Medium" panose="020B0604020202020204" charset="0"/>
              </a:rPr>
              <a:t>Brazil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8E315A13-D26A-A328-1D8F-CB3AD8F83751}"/>
              </a:ext>
            </a:extLst>
          </p:cNvPr>
          <p:cNvSpPr txBox="1"/>
          <p:nvPr/>
        </p:nvSpPr>
        <p:spPr>
          <a:xfrm>
            <a:off x="514350" y="895509"/>
            <a:ext cx="2457450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Impact to 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14475-6334-EBAB-88B3-7D0622D39117}"/>
              </a:ext>
            </a:extLst>
          </p:cNvPr>
          <p:cNvSpPr/>
          <p:nvPr/>
        </p:nvSpPr>
        <p:spPr>
          <a:xfrm>
            <a:off x="4554166" y="1323897"/>
            <a:ext cx="1056953" cy="34305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AE108B-E01A-154E-BAE2-A3792378D2F3}"/>
              </a:ext>
            </a:extLst>
          </p:cNvPr>
          <p:cNvSpPr/>
          <p:nvPr/>
        </p:nvSpPr>
        <p:spPr>
          <a:xfrm>
            <a:off x="4851558" y="2781221"/>
            <a:ext cx="1056953" cy="34305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6AC2-2ED4-1E1D-6913-B83BD9090090}"/>
              </a:ext>
            </a:extLst>
          </p:cNvPr>
          <p:cNvSpPr/>
          <p:nvPr/>
        </p:nvSpPr>
        <p:spPr>
          <a:xfrm>
            <a:off x="4553356" y="3967048"/>
            <a:ext cx="742545" cy="89255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584330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using a metal detector&#10;&#10;Description automatically generated">
            <a:extLst>
              <a:ext uri="{FF2B5EF4-FFF2-40B4-BE49-F238E27FC236}">
                <a16:creationId xmlns:a16="http://schemas.microsoft.com/office/drawing/2014/main" id="{01901B35-C2E0-3C34-6938-747E2C88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6289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BC29CEF7-94A2-977C-DF86-482EC8F5B3D8}"/>
              </a:ext>
            </a:extLst>
          </p:cNvPr>
          <p:cNvSpPr txBox="1"/>
          <p:nvPr/>
        </p:nvSpPr>
        <p:spPr>
          <a:xfrm>
            <a:off x="514350" y="670021"/>
            <a:ext cx="312720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2"/>
              </a:lnSpc>
            </a:pPr>
            <a:r>
              <a:rPr lang="en-US" sz="2600" b="1">
                <a:solidFill>
                  <a:srgbClr val="006B67"/>
                </a:solidFill>
                <a:latin typeface="Avenir Ultra-Bold"/>
                <a:sym typeface="Avenir Ultra-Bold"/>
              </a:rPr>
              <a:t>Supporting farmers + farmland</a:t>
            </a:r>
            <a:endParaRPr lang="en-US" sz="700">
              <a:solidFill>
                <a:srgbClr val="006B6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1792FC-BC46-A4C9-6377-54A4FD2EB39A}"/>
              </a:ext>
            </a:extLst>
          </p:cNvPr>
          <p:cNvSpPr txBox="1"/>
          <p:nvPr/>
        </p:nvSpPr>
        <p:spPr>
          <a:xfrm>
            <a:off x="514350" y="1430602"/>
            <a:ext cx="3785760" cy="692497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r>
              <a:rPr lang="en-US">
                <a:latin typeface="Avenir Next LT Pro"/>
                <a:sym typeface="Avenir Ultra-Bold"/>
              </a:rPr>
              <a:t>AgriCapture incentivizes regenerative farming to deliver trusted sustainability solutions:</a:t>
            </a:r>
            <a:endParaRPr lang="en-US">
              <a:latin typeface="Avenir Next LT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5C2EA-47F6-84A9-7538-C7A5CA422D40}"/>
              </a:ext>
            </a:extLst>
          </p:cNvPr>
          <p:cNvSpPr txBox="1"/>
          <p:nvPr/>
        </p:nvSpPr>
        <p:spPr>
          <a:xfrm>
            <a:off x="572715" y="3470917"/>
            <a:ext cx="38734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venir Medium" panose="020B0604020202020204" charset="0"/>
              </a:rPr>
              <a:t>“AgriCapture makes it possible for us to turn our sustainable practices into revenue. It’s a win for both our farm and the environment.“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451EE05-06B7-4F2D-7C21-08756C0AEDCA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AFE0-3E4F-5B89-2BB9-C65A5AFA5B13}"/>
              </a:ext>
            </a:extLst>
          </p:cNvPr>
          <p:cNvSpPr txBox="1"/>
          <p:nvPr/>
        </p:nvSpPr>
        <p:spPr>
          <a:xfrm>
            <a:off x="645511" y="2235309"/>
            <a:ext cx="3785760" cy="907941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r>
              <a:rPr lang="en-US">
                <a:latin typeface="Avenir Next LT Pro"/>
                <a:sym typeface="Avenir Ultra-Bold"/>
              </a:rPr>
              <a:t>Rice Methane Carbon Credits</a:t>
            </a:r>
          </a:p>
          <a:p>
            <a:r>
              <a:rPr lang="en-US">
                <a:latin typeface="Avenir Next LT Pro"/>
                <a:sym typeface="Avenir Ultra-Bold"/>
              </a:rPr>
              <a:t>Scope 3 Solutions</a:t>
            </a:r>
          </a:p>
          <a:p>
            <a:r>
              <a:rPr lang="en-US">
                <a:latin typeface="Avenir Next LT Pro"/>
                <a:sym typeface="Avenir Ultra-Bold"/>
              </a:rPr>
              <a:t>Identity-Preserved Rice</a:t>
            </a:r>
          </a:p>
          <a:p>
            <a:r>
              <a:rPr lang="en-US">
                <a:latin typeface="Avenir Next LT Pro"/>
                <a:sym typeface="Avenir Ultra-Bold"/>
              </a:rPr>
              <a:t>Water Stewardship</a:t>
            </a:r>
            <a:endParaRPr lang="en-US">
              <a:latin typeface="Avenir Next LT Pro"/>
            </a:endParaRP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D52437A5-7BCA-45D5-58C5-8A41B32E629E}"/>
              </a:ext>
            </a:extLst>
          </p:cNvPr>
          <p:cNvSpPr/>
          <p:nvPr/>
        </p:nvSpPr>
        <p:spPr>
          <a:xfrm flipH="1" flipV="1">
            <a:off x="572715" y="2252979"/>
            <a:ext cx="0" cy="864877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0F54D-C5A0-4482-A7B2-81B5DB21385E}"/>
              </a:ext>
            </a:extLst>
          </p:cNvPr>
          <p:cNvSpPr txBox="1"/>
          <p:nvPr/>
        </p:nvSpPr>
        <p:spPr>
          <a:xfrm>
            <a:off x="572715" y="4180201"/>
            <a:ext cx="3873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6B67"/>
                </a:solidFill>
                <a:latin typeface="Avenir Next LT Pro Demi" panose="020B0704020202020204" pitchFamily="34" charset="0"/>
              </a:rPr>
              <a:t>Michael McCarty</a:t>
            </a:r>
          </a:p>
          <a:p>
            <a:r>
              <a:rPr lang="en-US" sz="1200">
                <a:latin typeface="Avenir Next LT Pro" panose="020B0504020202020204" pitchFamily="34" charset="0"/>
              </a:rPr>
              <a:t>Arkansas Rice Farmer</a:t>
            </a:r>
          </a:p>
        </p:txBody>
      </p:sp>
    </p:spTree>
    <p:extLst>
      <p:ext uri="{BB962C8B-B14F-4D97-AF65-F5344CB8AC3E}">
        <p14:creationId xmlns:p14="http://schemas.microsoft.com/office/powerpoint/2010/main" val="34540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field of grass&#10;&#10;Description automatically generated">
            <a:extLst>
              <a:ext uri="{FF2B5EF4-FFF2-40B4-BE49-F238E27FC236}">
                <a16:creationId xmlns:a16="http://schemas.microsoft.com/office/drawing/2014/main" id="{C6A94E35-5E07-E619-964F-691FF3BE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1202EA3-7E26-37AE-1477-776D3C82E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1466851"/>
            <a:ext cx="394205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>
                <a:solidFill>
                  <a:srgbClr val="161B16"/>
                </a:solidFill>
                <a:latin typeface="Avenir Next LT Pro" panose="020B0504020202020204" pitchFamily="34" charset="0"/>
              </a:rPr>
              <a:t>Farmers received historic first-of-a-kind payments for carbon credits generated by adopting methane-reducing practices.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39AFC-A095-20D3-8804-53F75DB2A224}"/>
              </a:ext>
            </a:extLst>
          </p:cNvPr>
          <p:cNvSpPr txBox="1"/>
          <p:nvPr/>
        </p:nvSpPr>
        <p:spPr>
          <a:xfrm>
            <a:off x="514350" y="3775224"/>
            <a:ext cx="393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Medium" panose="020B0604020202020204" charset="0"/>
              </a:rPr>
              <a:t>“Carbon credits help us adopt sustainable practices that require higher investment, and this project allows us to do so in a way that works for our operation.”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85521-F5C9-ADD0-BBB4-222ABCCAB7A7}"/>
              </a:ext>
            </a:extLst>
          </p:cNvPr>
          <p:cNvSpPr txBox="1"/>
          <p:nvPr/>
        </p:nvSpPr>
        <p:spPr>
          <a:xfrm>
            <a:off x="514350" y="4404152"/>
            <a:ext cx="3548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6B67"/>
                </a:solidFill>
                <a:latin typeface="Avenir Next LT Pro Demi" panose="020B0704020202020204" pitchFamily="34" charset="0"/>
              </a:rPr>
              <a:t>Gavin Sullivan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Arkansas Rice Farmer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9ABF1083-848A-E409-12D0-5ECF91DA00CC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8F94C-282C-B645-4FB5-21B7169A1423}"/>
              </a:ext>
            </a:extLst>
          </p:cNvPr>
          <p:cNvSpPr txBox="1"/>
          <p:nvPr/>
        </p:nvSpPr>
        <p:spPr>
          <a:xfrm>
            <a:off x="514350" y="2349787"/>
            <a:ext cx="354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61B16"/>
                </a:solidFill>
                <a:latin typeface="Avenir Next LT Pro Demi" panose="020B0704020202020204" pitchFamily="34" charset="0"/>
              </a:rPr>
              <a:t>Project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D50A4-F621-4BE2-067B-047E68D7673F}"/>
              </a:ext>
            </a:extLst>
          </p:cNvPr>
          <p:cNvSpPr txBox="1"/>
          <p:nvPr/>
        </p:nvSpPr>
        <p:spPr>
          <a:xfrm>
            <a:off x="610564" y="2611397"/>
            <a:ext cx="3840948" cy="969496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r>
              <a:rPr lang="en-US" sz="1300">
                <a:latin typeface="Avenir Next LT Pro"/>
              </a:rPr>
              <a:t>21 billion gallons of water saved</a:t>
            </a:r>
            <a:br>
              <a:rPr lang="en-US" sz="1300">
                <a:latin typeface="Avenir Next LT Pro" panose="020B0504020202020204" pitchFamily="34" charset="0"/>
              </a:rPr>
            </a:br>
            <a:r>
              <a:rPr lang="en-US" sz="1300">
                <a:latin typeface="Avenir Next LT Pro"/>
              </a:rPr>
              <a:t>70,000+ tons CO</a:t>
            </a:r>
            <a:r>
              <a:rPr lang="en-US" sz="1300" baseline="-25000">
                <a:latin typeface="Avenir Next LT Pro"/>
              </a:rPr>
              <a:t>2</a:t>
            </a:r>
            <a:r>
              <a:rPr lang="en-US" sz="1300">
                <a:latin typeface="Avenir Next LT Pro"/>
              </a:rPr>
              <a:t>e reduced</a:t>
            </a:r>
          </a:p>
          <a:p>
            <a:endParaRPr lang="en-US" sz="800">
              <a:latin typeface="Avenir Next LT Pro"/>
            </a:endParaRPr>
          </a:p>
          <a:p>
            <a:r>
              <a:rPr lang="en-US" sz="1300">
                <a:latin typeface="Avenir Next LT Pro"/>
              </a:rPr>
              <a:t>Sold 33,025 credits to date to large international banks, travel, and technology companies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D865BAD-7789-8FC0-78E9-38D06D3AFCD3}"/>
              </a:ext>
            </a:extLst>
          </p:cNvPr>
          <p:cNvSpPr/>
          <p:nvPr/>
        </p:nvSpPr>
        <p:spPr>
          <a:xfrm flipV="1">
            <a:off x="572464" y="2664814"/>
            <a:ext cx="73" cy="846385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F8E4A26-9D66-CDBA-B5A2-76E765617240}"/>
              </a:ext>
            </a:extLst>
          </p:cNvPr>
          <p:cNvSpPr txBox="1"/>
          <p:nvPr/>
        </p:nvSpPr>
        <p:spPr>
          <a:xfrm>
            <a:off x="533400" y="508791"/>
            <a:ext cx="1905000" cy="17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EMISSIONS REDUCTIONS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8D2D808-23D1-F038-7976-9A8982A6C14F}"/>
              </a:ext>
            </a:extLst>
          </p:cNvPr>
          <p:cNvSpPr txBox="1"/>
          <p:nvPr/>
        </p:nvSpPr>
        <p:spPr>
          <a:xfrm>
            <a:off x="514350" y="781050"/>
            <a:ext cx="2914650" cy="704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Methane Reduction Credits</a:t>
            </a:r>
          </a:p>
        </p:txBody>
      </p:sp>
    </p:spTree>
    <p:extLst>
      <p:ext uri="{BB962C8B-B14F-4D97-AF65-F5344CB8AC3E}">
        <p14:creationId xmlns:p14="http://schemas.microsoft.com/office/powerpoint/2010/main" val="174948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r="457" b="15931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 title="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125" y="3923971"/>
            <a:ext cx="2757750" cy="8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289C6-9B3E-6866-5F77-7A01A575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field of grass&#10;&#10;Description automatically generated">
            <a:extLst>
              <a:ext uri="{FF2B5EF4-FFF2-40B4-BE49-F238E27FC236}">
                <a16:creationId xmlns:a16="http://schemas.microsoft.com/office/drawing/2014/main" id="{147E15BF-C1C6-0A50-47DD-BC323441F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F0CD9FF-270D-916F-2DFC-049B779E8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60153"/>
            <a:ext cx="394205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dirty="0">
                <a:solidFill>
                  <a:srgbClr val="161B16"/>
                </a:solidFill>
                <a:latin typeface="Avenir Next LT Pro" panose="020B0504020202020204" pitchFamily="34" charset="0"/>
              </a:rPr>
              <a:t>Farmers received historic first-of-a-kind payments for carbon credits generated by adopting methane-reducing practices.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9C60B90-19AD-BEE7-8816-2E32CB06FC78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37B9B-B01F-882D-D7EE-DF3D1C9571D7}"/>
              </a:ext>
            </a:extLst>
          </p:cNvPr>
          <p:cNvSpPr txBox="1"/>
          <p:nvPr/>
        </p:nvSpPr>
        <p:spPr>
          <a:xfrm>
            <a:off x="533400" y="2226662"/>
            <a:ext cx="354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61B16"/>
                </a:solidFill>
                <a:latin typeface="Avenir Next LT Pro Demi" panose="020B0704020202020204" pitchFamily="34" charset="0"/>
              </a:rPr>
              <a:t>Project Results: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067F-8775-9975-8536-AE39EEA398A1}"/>
              </a:ext>
            </a:extLst>
          </p:cNvPr>
          <p:cNvSpPr txBox="1"/>
          <p:nvPr/>
        </p:nvSpPr>
        <p:spPr>
          <a:xfrm>
            <a:off x="615846" y="2461465"/>
            <a:ext cx="3840948" cy="969496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r>
              <a:rPr lang="en-US" sz="1300" dirty="0">
                <a:latin typeface="Avenir Next LT Pro"/>
              </a:rPr>
              <a:t>21 billion gallons of water saved</a:t>
            </a:r>
            <a:br>
              <a:rPr lang="en-US" sz="1300" dirty="0">
                <a:latin typeface="Avenir Next LT Pro" panose="020B0504020202020204" pitchFamily="34" charset="0"/>
              </a:rPr>
            </a:br>
            <a:r>
              <a:rPr lang="en-US" sz="1300" dirty="0">
                <a:latin typeface="Avenir Next LT Pro"/>
              </a:rPr>
              <a:t>70,000+ tons CO</a:t>
            </a:r>
            <a:r>
              <a:rPr lang="en-US" sz="1300" baseline="-25000" dirty="0">
                <a:latin typeface="Avenir Next LT Pro"/>
              </a:rPr>
              <a:t>2</a:t>
            </a:r>
            <a:r>
              <a:rPr lang="en-US" sz="1300" dirty="0">
                <a:latin typeface="Avenir Next LT Pro"/>
              </a:rPr>
              <a:t>e reduced</a:t>
            </a:r>
          </a:p>
          <a:p>
            <a:endParaRPr lang="en-US" sz="800" dirty="0">
              <a:latin typeface="Avenir Next LT Pro"/>
            </a:endParaRPr>
          </a:p>
          <a:p>
            <a:r>
              <a:rPr lang="en-US" sz="1300" dirty="0">
                <a:latin typeface="Avenir Next LT Pro"/>
              </a:rPr>
              <a:t>Sold 33,025 credits to date to large international banks, travel, and technology companies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047EF60-6FBB-77A0-02CB-977A6E3F7232}"/>
              </a:ext>
            </a:extLst>
          </p:cNvPr>
          <p:cNvSpPr/>
          <p:nvPr/>
        </p:nvSpPr>
        <p:spPr>
          <a:xfrm flipV="1">
            <a:off x="588687" y="2493212"/>
            <a:ext cx="0" cy="868680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B4AD5A3-4890-80A5-0E69-9FCA9D53736A}"/>
              </a:ext>
            </a:extLst>
          </p:cNvPr>
          <p:cNvSpPr txBox="1"/>
          <p:nvPr/>
        </p:nvSpPr>
        <p:spPr>
          <a:xfrm>
            <a:off x="533400" y="508791"/>
            <a:ext cx="1905000" cy="17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EMISSIONS REDUCTIONS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85FBCB4-8B33-9DE0-8207-6A950AB0F268}"/>
              </a:ext>
            </a:extLst>
          </p:cNvPr>
          <p:cNvSpPr txBox="1"/>
          <p:nvPr/>
        </p:nvSpPr>
        <p:spPr>
          <a:xfrm>
            <a:off x="533400" y="774353"/>
            <a:ext cx="2914650" cy="704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 dirty="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Methane Reduction Credits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6D6FC2-9DA0-4BF4-79E1-8922D9B69C3E}"/>
              </a:ext>
            </a:extLst>
          </p:cNvPr>
          <p:cNvGrpSpPr/>
          <p:nvPr/>
        </p:nvGrpSpPr>
        <p:grpSpPr>
          <a:xfrm>
            <a:off x="533980" y="3526578"/>
            <a:ext cx="3547617" cy="1414387"/>
            <a:chOff x="1116624" y="7045525"/>
            <a:chExt cx="7095234" cy="28287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258897-6ABC-372D-D749-7D19C096D8D6}"/>
                </a:ext>
              </a:extLst>
            </p:cNvPr>
            <p:cNvSpPr/>
            <p:nvPr/>
          </p:nvSpPr>
          <p:spPr>
            <a:xfrm>
              <a:off x="1116624" y="7167711"/>
              <a:ext cx="7046569" cy="2706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17292C-E829-127D-4ED1-372792F4215D}"/>
                </a:ext>
              </a:extLst>
            </p:cNvPr>
            <p:cNvSpPr txBox="1"/>
            <p:nvPr/>
          </p:nvSpPr>
          <p:spPr>
            <a:xfrm>
              <a:off x="1231692" y="8532563"/>
              <a:ext cx="6980166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venir Medium" panose="020B0604020202020204" charset="0"/>
                </a:rPr>
                <a:t>Top 10% of projects in the VCM</a:t>
              </a:r>
            </a:p>
            <a:p>
              <a:r>
                <a:rPr lang="en-US" sz="1200" dirty="0">
                  <a:latin typeface="Avenir Medium" panose="020B0604020202020204" charset="0"/>
                </a:rPr>
                <a:t>Highest-rated U.S. agriculture project</a:t>
              </a:r>
            </a:p>
            <a:p>
              <a:r>
                <a:rPr lang="en-US" sz="1200" dirty="0">
                  <a:latin typeface="Avenir Medium" panose="020B0604020202020204" charset="0"/>
                </a:rPr>
                <a:t>Highest-rated rice methane project in the world</a:t>
              </a:r>
            </a:p>
          </p:txBody>
        </p:sp>
        <p:pic>
          <p:nvPicPr>
            <p:cNvPr id="15" name="Picture 1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97D82DB0-6F99-FCB2-F1B9-3CFBDA74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266" y="7045525"/>
              <a:ext cx="3761710" cy="169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58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D6ED-0FBE-B7AD-975A-C17F9EC32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>
            <a:extLst>
              <a:ext uri="{FF2B5EF4-FFF2-40B4-BE49-F238E27FC236}">
                <a16:creationId xmlns:a16="http://schemas.microsoft.com/office/drawing/2014/main" id="{397381EF-B2FB-880E-F230-92BE5D186B27}"/>
              </a:ext>
            </a:extLst>
          </p:cNvPr>
          <p:cNvSpPr txBox="1"/>
          <p:nvPr/>
        </p:nvSpPr>
        <p:spPr>
          <a:xfrm>
            <a:off x="629077" y="508791"/>
            <a:ext cx="1275924" cy="1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SUPPLY CHAIN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3F0BE90-5BD9-95C2-9BF3-DBEEB71AFAE5}"/>
              </a:ext>
            </a:extLst>
          </p:cNvPr>
          <p:cNvSpPr txBox="1"/>
          <p:nvPr/>
        </p:nvSpPr>
        <p:spPr>
          <a:xfrm>
            <a:off x="597115" y="784321"/>
            <a:ext cx="312720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2"/>
              </a:lnSpc>
            </a:pPr>
            <a:r>
              <a:rPr lang="en-US" sz="2600" b="1">
                <a:solidFill>
                  <a:srgbClr val="006B67"/>
                </a:solidFill>
                <a:latin typeface="Avenir Ultra-Bold"/>
                <a:sym typeface="Avenir Ultra-Bold"/>
              </a:rPr>
              <a:t>Scope 3 Solutions</a:t>
            </a:r>
            <a:endParaRPr lang="en-US" sz="700">
              <a:solidFill>
                <a:srgbClr val="006B67"/>
              </a:solidFill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ACFEC721-EA33-4836-1ECE-6322608B7395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34F10D-BA7A-23A0-2B0C-2A73AE8036FD}"/>
              </a:ext>
            </a:extLst>
          </p:cNvPr>
          <p:cNvGraphicFramePr>
            <a:graphicFrameLocks noGrp="1"/>
          </p:cNvGraphicFramePr>
          <p:nvPr/>
        </p:nvGraphicFramePr>
        <p:xfrm>
          <a:off x="876300" y="1252211"/>
          <a:ext cx="7484372" cy="18740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8979">
                  <a:extLst>
                    <a:ext uri="{9D8B030D-6E8A-4147-A177-3AD203B41FA5}">
                      <a16:colId xmlns:a16="http://schemas.microsoft.com/office/drawing/2014/main" val="4056993"/>
                    </a:ext>
                  </a:extLst>
                </a:gridCol>
                <a:gridCol w="3124993">
                  <a:extLst>
                    <a:ext uri="{9D8B030D-6E8A-4147-A177-3AD203B41FA5}">
                      <a16:colId xmlns:a16="http://schemas.microsoft.com/office/drawing/2014/main" val="421543343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604886726"/>
                    </a:ext>
                  </a:extLst>
                </a:gridCol>
              </a:tblGrid>
              <a:tr h="217045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endParaRPr lang="en-US" sz="700">
                        <a:latin typeface="Avenir Next LT Pro" panose="020B0504020202020204" pitchFamily="34" charset="0"/>
                      </a:endParaRPr>
                    </a:p>
                  </a:txBody>
                  <a:tcPr marL="45720" marR="45720" marT="22860" marB="2286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en-US" sz="1100">
                          <a:latin typeface="Avenir Next LT Pro Demi" panose="020B0704020202020204" pitchFamily="34" charset="0"/>
                        </a:rPr>
                        <a:t>Inventory Accounting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en-US" sz="1100">
                          <a:latin typeface="Avenir Next LT Pro Demi" panose="020B0704020202020204" pitchFamily="34" charset="0"/>
                        </a:rPr>
                        <a:t>Intervention Accounting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912897"/>
                  </a:ext>
                </a:extLst>
              </a:tr>
              <a:tr h="217045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What it Measures</a:t>
                      </a:r>
                    </a:p>
                  </a:txBody>
                  <a:tcPr marL="45720" marR="45720" marT="22860" marB="2286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Actual emissions in the value chain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Emissions reduction from a specific project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6036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AgriCapture 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Process</a:t>
                      </a:r>
                    </a:p>
                  </a:txBody>
                  <a:tcPr marL="45720" marR="45720" marT="22860" marB="2286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AgriCapture partners with suppliers, leveraging historical farmer data to measure baselines, and incorporates any emission reductions from AgriCapture farmer network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AgriCapture enrolls additional acres and farmers, incentivizes practice changes, and delivers third party verified emissions reduction credits.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30704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Deliverable</a:t>
                      </a:r>
                    </a:p>
                  </a:txBody>
                  <a:tcPr marL="45720" marR="45720" marT="22860" marB="2286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LCA and Emission Factor Report from specific supply shed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Verified emission reduction inset credits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769544"/>
                  </a:ext>
                </a:extLst>
              </a:tr>
              <a:tr h="217045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Use case</a:t>
                      </a:r>
                    </a:p>
                  </a:txBody>
                  <a:tcPr marL="45720" marR="45720" marT="22860" marB="2286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GHG reporting, SBTi targets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Insetting, climate finance, carbon markets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40013"/>
                  </a:ext>
                </a:extLst>
              </a:tr>
              <a:tr h="217045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 Demi" panose="020B0704020202020204" pitchFamily="34" charset="0"/>
                        </a:rPr>
                        <a:t>Example</a:t>
                      </a:r>
                    </a:p>
                  </a:txBody>
                  <a:tcPr marL="45720" marR="45720" marT="22860" marB="2286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Lower Emission Factor from switching suppliers</a:t>
                      </a:r>
                    </a:p>
                  </a:txBody>
                  <a:tcPr marL="45720" marR="45720" marT="22860" marB="228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000">
                          <a:latin typeface="Avenir Next LT Pro" panose="020B0504020202020204" pitchFamily="34" charset="0"/>
                        </a:rPr>
                        <a:t>Paying farmers to adopt AWD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37567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C3728528-552C-9C3E-D0EF-EB3662D2BDC7}"/>
              </a:ext>
            </a:extLst>
          </p:cNvPr>
          <p:cNvGrpSpPr/>
          <p:nvPr/>
        </p:nvGrpSpPr>
        <p:grpSpPr>
          <a:xfrm>
            <a:off x="948141" y="3315040"/>
            <a:ext cx="7340691" cy="1405148"/>
            <a:chOff x="1484049" y="6708499"/>
            <a:chExt cx="14681382" cy="281029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1ECB14-A152-68B4-32EA-6D587F14582D}"/>
                </a:ext>
              </a:extLst>
            </p:cNvPr>
            <p:cNvGrpSpPr/>
            <p:nvPr/>
          </p:nvGrpSpPr>
          <p:grpSpPr>
            <a:xfrm>
              <a:off x="8861448" y="6708499"/>
              <a:ext cx="7303983" cy="2810295"/>
              <a:chOff x="8839200" y="7165657"/>
              <a:chExt cx="7303983" cy="2810295"/>
            </a:xfrm>
          </p:grpSpPr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B0A5F784-C270-9120-32C4-4970B6EA2274}"/>
                  </a:ext>
                </a:extLst>
              </p:cNvPr>
              <p:cNvSpPr txBox="1"/>
              <p:nvPr/>
            </p:nvSpPr>
            <p:spPr>
              <a:xfrm>
                <a:off x="8839200" y="7165657"/>
                <a:ext cx="7303983" cy="8840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791"/>
                  </a:lnSpc>
                </a:pPr>
                <a:r>
                  <a:rPr lang="en-US" sz="1300">
                    <a:solidFill>
                      <a:srgbClr val="161B16"/>
                    </a:solidFill>
                    <a:latin typeface="Avenir Medium" panose="020B0604020202020204" charset="0"/>
                    <a:ea typeface="Avenir Medium Italics"/>
                    <a:cs typeface="Avenir Medium Italics"/>
                    <a:sym typeface="Avenir Medium Italics"/>
                  </a:rPr>
                  <a:t>AgriCapture Program Emission Factor</a:t>
                </a:r>
              </a:p>
              <a:p>
                <a:pPr>
                  <a:lnSpc>
                    <a:spcPts val="1791"/>
                  </a:lnSpc>
                </a:pPr>
                <a:r>
                  <a:rPr lang="en-US" sz="1200">
                    <a:solidFill>
                      <a:srgbClr val="161B16"/>
                    </a:solidFill>
                    <a:latin typeface="Avenir Next LT Pro" panose="020B0504020202020204" pitchFamily="34" charset="0"/>
                    <a:ea typeface="Avenir Medium Italics"/>
                    <a:cs typeface="Avenir Medium Italics"/>
                    <a:sym typeface="Avenir Medium Italics"/>
                  </a:rPr>
                  <a:t>Emissions/Finished CWT by Life Cycle Stage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2A5E176-4B7A-F8FF-8C2B-987160851C78}"/>
                  </a:ext>
                </a:extLst>
              </p:cNvPr>
              <p:cNvGrpSpPr/>
              <p:nvPr/>
            </p:nvGrpSpPr>
            <p:grpSpPr>
              <a:xfrm>
                <a:off x="8852654" y="8195842"/>
                <a:ext cx="7202366" cy="1780110"/>
                <a:chOff x="675655" y="7372585"/>
                <a:chExt cx="7982076" cy="1923581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7EB4111-24EB-8CC8-F528-189D824538F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22096" y="7372585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EC73544-7121-5FFB-EBD2-D1E71959D7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98876" y="7372586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32782E0-94B6-53E5-A13B-0788F2E574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75655" y="7372587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9CFB860-A0F9-D39A-1C6C-504FE806969C}"/>
                    </a:ext>
                  </a:extLst>
                </p:cNvPr>
                <p:cNvSpPr/>
                <p:nvPr/>
              </p:nvSpPr>
              <p:spPr>
                <a:xfrm>
                  <a:off x="817669" y="7581820"/>
                  <a:ext cx="1595557" cy="654834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Land Use Conversion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9E33699-0EFF-BBA6-BD12-FDF607FE66E6}"/>
                    </a:ext>
                  </a:extLst>
                </p:cNvPr>
                <p:cNvSpPr/>
                <p:nvPr/>
              </p:nvSpPr>
              <p:spPr>
                <a:xfrm>
                  <a:off x="817669" y="8340572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0.0 kg CO</a:t>
                  </a:r>
                  <a:r>
                    <a:rPr lang="en-US" sz="7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801C5-740A-7607-4688-A551884E847A}"/>
                    </a:ext>
                  </a:extLst>
                </p:cNvPr>
                <p:cNvSpPr/>
                <p:nvPr/>
              </p:nvSpPr>
              <p:spPr>
                <a:xfrm>
                  <a:off x="2840890" y="7594641"/>
                  <a:ext cx="1595557" cy="652077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Input Acquisition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70ACFB-8E65-263E-F582-0ED1B20868C1}"/>
                    </a:ext>
                  </a:extLst>
                </p:cNvPr>
                <p:cNvSpPr/>
                <p:nvPr/>
              </p:nvSpPr>
              <p:spPr>
                <a:xfrm>
                  <a:off x="4864110" y="7594641"/>
                  <a:ext cx="1595557" cy="652077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On-Farm Calculation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2B2D638-FF53-6745-48AC-8F7F9A35DE21}"/>
                    </a:ext>
                  </a:extLst>
                </p:cNvPr>
                <p:cNvSpPr/>
                <p:nvPr/>
              </p:nvSpPr>
              <p:spPr>
                <a:xfrm>
                  <a:off x="2840890" y="8370239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6.25 kg CO</a:t>
                  </a:r>
                  <a:r>
                    <a:rPr lang="en-US" sz="7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097A488-9832-7806-236E-F3FEBA2F777A}"/>
                    </a:ext>
                  </a:extLst>
                </p:cNvPr>
                <p:cNvSpPr/>
                <p:nvPr/>
              </p:nvSpPr>
              <p:spPr>
                <a:xfrm>
                  <a:off x="4864110" y="8358957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16.11 kg CO</a:t>
                  </a:r>
                  <a:r>
                    <a:rPr lang="en-US" sz="7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7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9" name="TextBox 5">
                  <a:extLst>
                    <a:ext uri="{FF2B5EF4-FFF2-40B4-BE49-F238E27FC236}">
                      <a16:creationId xmlns:a16="http://schemas.microsoft.com/office/drawing/2014/main" id="{1D10CAFC-1C05-3325-7429-4BE09B3F6A8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45398" y="8084940"/>
                  <a:ext cx="363320" cy="49887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1791"/>
                    </a:lnSpc>
                  </a:pPr>
                  <a:r>
                    <a:rPr lang="en-US" sz="1600"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+</a:t>
                  </a:r>
                </a:p>
              </p:txBody>
            </p:sp>
            <p:sp>
              <p:nvSpPr>
                <p:cNvPr id="30" name="TextBox 5">
                  <a:extLst>
                    <a:ext uri="{FF2B5EF4-FFF2-40B4-BE49-F238E27FC236}">
                      <a16:creationId xmlns:a16="http://schemas.microsoft.com/office/drawing/2014/main" id="{BB8CA021-788D-AC38-91A1-94EF3A5D1D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68620" y="8109520"/>
                  <a:ext cx="363320" cy="49887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1791"/>
                    </a:lnSpc>
                  </a:pPr>
                  <a:r>
                    <a:rPr lang="en-US" sz="1600"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+</a:t>
                  </a:r>
                </a:p>
              </p:txBody>
            </p:sp>
            <p:sp>
              <p:nvSpPr>
                <p:cNvPr id="31" name="TextBox 5">
                  <a:extLst>
                    <a:ext uri="{FF2B5EF4-FFF2-40B4-BE49-F238E27FC236}">
                      <a16:creationId xmlns:a16="http://schemas.microsoft.com/office/drawing/2014/main" id="{BD2D1337-FF92-BD24-D1C4-A8913393E97F}"/>
                    </a:ext>
                  </a:extLst>
                </p:cNvPr>
                <p:cNvSpPr txBox="1"/>
                <p:nvPr/>
              </p:nvSpPr>
              <p:spPr>
                <a:xfrm>
                  <a:off x="6648170" y="8084936"/>
                  <a:ext cx="363320" cy="49887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1791"/>
                    </a:lnSpc>
                  </a:pPr>
                  <a:r>
                    <a:rPr lang="en-US" sz="1600"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=</a:t>
                  </a:r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0B10021-C560-F0D7-23CF-627BD44F0741}"/>
                    </a:ext>
                  </a:extLst>
                </p:cNvPr>
                <p:cNvSpPr/>
                <p:nvPr/>
              </p:nvSpPr>
              <p:spPr>
                <a:xfrm>
                  <a:off x="7062174" y="7876995"/>
                  <a:ext cx="1595557" cy="753705"/>
                </a:xfrm>
                <a:prstGeom prst="rect">
                  <a:avLst/>
                </a:prstGeom>
                <a:solidFill>
                  <a:srgbClr val="80AF4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22.36</a:t>
                  </a:r>
                </a:p>
                <a:p>
                  <a:pPr algn="ctr"/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kg CO</a:t>
                  </a:r>
                  <a:r>
                    <a:rPr lang="en-US" sz="700" baseline="-250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2</a:t>
                  </a:r>
                  <a:r>
                    <a:rPr lang="en-US" sz="7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e</a:t>
                  </a: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A8808BF-9A12-6260-5D34-7A91B47409B9}"/>
                </a:ext>
              </a:extLst>
            </p:cNvPr>
            <p:cNvGrpSpPr/>
            <p:nvPr/>
          </p:nvGrpSpPr>
          <p:grpSpPr>
            <a:xfrm>
              <a:off x="1484049" y="6708500"/>
              <a:ext cx="7924802" cy="2569934"/>
              <a:chOff x="990600" y="7165658"/>
              <a:chExt cx="7924802" cy="256993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FCE824-746E-E18C-D9D8-97B0467A1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00" y="7165658"/>
                <a:ext cx="7562756" cy="492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1300">
                    <a:solidFill>
                      <a:srgbClr val="161B16"/>
                    </a:solidFill>
                    <a:latin typeface="Avenir Medium" panose="020B0604020202020204" charset="0"/>
                  </a:rPr>
                  <a:t>Mill Relationships in Priority Rice Regions</a:t>
                </a:r>
                <a:endParaRPr lang="en-US" altLang="en-US" sz="1300">
                  <a:solidFill>
                    <a:srgbClr val="C00000"/>
                  </a:solidFill>
                  <a:latin typeface="Avenir Medium" panose="020B060402020202020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05C027-CA8B-0AA6-A7A0-2E04137DC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646" y="7658100"/>
                <a:ext cx="7562756" cy="2077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ts val="500"/>
                  </a:spcAft>
                  <a:buClrTx/>
                </a:pPr>
                <a:r>
                  <a:rPr lang="en-US" altLang="en-US" sz="1300">
                    <a:solidFill>
                      <a:srgbClr val="161B16"/>
                    </a:solidFill>
                    <a:latin typeface="Avenir Next LT Pro" panose="020B0504020202020204" pitchFamily="34" charset="0"/>
                  </a:rPr>
                  <a:t>Supreme Rice, Crowley, LA</a:t>
                </a:r>
              </a:p>
              <a:p>
                <a:pPr defTabSz="457200" eaLnBrk="0" fontAlgn="base" hangingPunct="0">
                  <a:spcBef>
                    <a:spcPct val="0"/>
                  </a:spcBef>
                  <a:spcAft>
                    <a:spcPts val="500"/>
                  </a:spcAft>
                  <a:buClrTx/>
                </a:pPr>
                <a:r>
                  <a:rPr lang="en-US" altLang="en-US" sz="1300">
                    <a:solidFill>
                      <a:srgbClr val="161B16"/>
                    </a:solidFill>
                    <a:latin typeface="Avenir Next LT Pro" panose="020B0504020202020204" pitchFamily="34" charset="0"/>
                  </a:rPr>
                  <a:t>Producers Rice Mill, Stuttgart, AR</a:t>
                </a:r>
              </a:p>
              <a:p>
                <a:pPr defTabSz="457200" eaLnBrk="0" fontAlgn="base" hangingPunct="0">
                  <a:spcBef>
                    <a:spcPct val="0"/>
                  </a:spcBef>
                  <a:spcAft>
                    <a:spcPts val="500"/>
                  </a:spcAft>
                  <a:buClrTx/>
                </a:pPr>
                <a:r>
                  <a:rPr lang="en-US" altLang="en-US" sz="1300">
                    <a:solidFill>
                      <a:srgbClr val="161B16"/>
                    </a:solidFill>
                    <a:latin typeface="Avenir Next LT Pro" panose="020B0504020202020204" pitchFamily="34" charset="0"/>
                  </a:rPr>
                  <a:t>Specialty Rice, Brinkley, AR</a:t>
                </a:r>
              </a:p>
              <a:p>
                <a:pPr defTabSz="457200" eaLnBrk="0" fontAlgn="base" hangingPunct="0">
                  <a:spcBef>
                    <a:spcPct val="0"/>
                  </a:spcBef>
                  <a:spcAft>
                    <a:spcPts val="500"/>
                  </a:spcAft>
                  <a:buClrTx/>
                </a:pPr>
                <a:r>
                  <a:rPr lang="en-US" altLang="en-US" sz="1300">
                    <a:solidFill>
                      <a:srgbClr val="161B16"/>
                    </a:solidFill>
                    <a:latin typeface="Avenir Next LT Pro"/>
                  </a:rPr>
                  <a:t>Windmill Rice, Jonesboro, AR</a:t>
                </a:r>
              </a:p>
            </p:txBody>
          </p:sp>
          <p:pic>
            <p:nvPicPr>
              <p:cNvPr id="20" name="Graphic 19" descr="Marker with solid fill">
                <a:extLst>
                  <a:ext uri="{FF2B5EF4-FFF2-40B4-BE49-F238E27FC236}">
                    <a16:creationId xmlns:a16="http://schemas.microsoft.com/office/drawing/2014/main" id="{5222225F-1FF5-4AA5-8CB8-2CA264489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7712416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6" name="Graphic 35" descr="Marker with solid fill">
                <a:extLst>
                  <a:ext uri="{FF2B5EF4-FFF2-40B4-BE49-F238E27FC236}">
                    <a16:creationId xmlns:a16="http://schemas.microsoft.com/office/drawing/2014/main" id="{82001C32-D163-FD46-CD02-02F1C846C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8236715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7" name="Graphic 36" descr="Marker with solid fill">
                <a:extLst>
                  <a:ext uri="{FF2B5EF4-FFF2-40B4-BE49-F238E27FC236}">
                    <a16:creationId xmlns:a16="http://schemas.microsoft.com/office/drawing/2014/main" id="{12748969-280F-2628-D71F-034AA48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8761014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8" name="Graphic 37" descr="Marker with solid fill">
                <a:extLst>
                  <a:ext uri="{FF2B5EF4-FFF2-40B4-BE49-F238E27FC236}">
                    <a16:creationId xmlns:a16="http://schemas.microsoft.com/office/drawing/2014/main" id="{8F29897F-37D4-7C7C-47C6-A828A1D6F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9285314"/>
                <a:ext cx="385686" cy="3856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33344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04F6-1825-33CB-0A2F-C65B9E285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CB452A5-B578-7FE9-FE7C-999CBBE6D866}"/>
              </a:ext>
            </a:extLst>
          </p:cNvPr>
          <p:cNvSpPr txBox="1"/>
          <p:nvPr/>
        </p:nvSpPr>
        <p:spPr>
          <a:xfrm>
            <a:off x="571500" y="830092"/>
            <a:ext cx="3689350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Identity-Preserved Rice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C40416C-4F78-8C1D-0731-E97436073294}"/>
              </a:ext>
            </a:extLst>
          </p:cNvPr>
          <p:cNvSpPr txBox="1"/>
          <p:nvPr/>
        </p:nvSpPr>
        <p:spPr>
          <a:xfrm>
            <a:off x="656544" y="3209284"/>
            <a:ext cx="3088326" cy="148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Reduced GHG emissions 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Water savings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Farm stories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Nutrition + Heavy Metal content 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Carbon footprint data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Homogenized Varietal + Grain Quality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D5B9154-3191-B47E-9465-8755CE922990}"/>
              </a:ext>
            </a:extLst>
          </p:cNvPr>
          <p:cNvSpPr/>
          <p:nvPr/>
        </p:nvSpPr>
        <p:spPr>
          <a:xfrm flipV="1">
            <a:off x="571500" y="3208168"/>
            <a:ext cx="0" cy="1435809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9F9820-3C1D-B75B-1679-579BB7C37E74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0C9D7B4-7F1D-1420-68A9-99C6B6379012}"/>
              </a:ext>
            </a:extLst>
          </p:cNvPr>
          <p:cNvSpPr txBox="1"/>
          <p:nvPr/>
        </p:nvSpPr>
        <p:spPr>
          <a:xfrm>
            <a:off x="571500" y="1225228"/>
            <a:ext cx="368935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  <a:spcAft>
                <a:spcPts val="500"/>
              </a:spcAft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AgriCapture’s logistics network ensures regenerative rice is not comingled at any point in the supply chain:</a:t>
            </a:r>
          </a:p>
          <a:p>
            <a:pPr marL="485775" lvl="1" indent="-257175">
              <a:lnSpc>
                <a:spcPts val="15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Harvest and on-farm storage</a:t>
            </a:r>
          </a:p>
          <a:p>
            <a:pPr marL="485775" lvl="1" indent="-257175">
              <a:lnSpc>
                <a:spcPts val="15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Milling and processing</a:t>
            </a:r>
          </a:p>
          <a:p>
            <a:pPr marL="485775" lvl="1" indent="-257175">
              <a:lnSpc>
                <a:spcPts val="15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US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Packaging and transport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68878C2-CF2C-D35D-D4D2-7F69B7C6E040}"/>
              </a:ext>
            </a:extLst>
          </p:cNvPr>
          <p:cNvSpPr txBox="1"/>
          <p:nvPr/>
        </p:nvSpPr>
        <p:spPr>
          <a:xfrm>
            <a:off x="571500" y="2950890"/>
            <a:ext cx="4100677" cy="197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>
                <a:solidFill>
                  <a:srgbClr val="161B16"/>
                </a:solidFill>
                <a:latin typeface="Avenir Medium" panose="020B0604020202020204" charset="0"/>
                <a:ea typeface="Avenir"/>
                <a:cs typeface="Avenir"/>
                <a:sym typeface="Avenir"/>
              </a:rPr>
              <a:t>Make confident product &amp; sourcing claims: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008B7-AFF7-423F-9C4D-B529DCC9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27"/>
          <a:stretch>
            <a:fillRect/>
          </a:stretch>
        </p:blipFill>
        <p:spPr>
          <a:xfrm>
            <a:off x="4572000" y="-6829"/>
            <a:ext cx="4563374" cy="51503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D58221-315B-0152-57FA-F1DA3B99406A}"/>
              </a:ext>
            </a:extLst>
          </p:cNvPr>
          <p:cNvSpPr/>
          <p:nvPr/>
        </p:nvSpPr>
        <p:spPr>
          <a:xfrm>
            <a:off x="5082037" y="4279204"/>
            <a:ext cx="3543300" cy="19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venir Next LT Pro Demi" panose="020B0704020202020204" pitchFamily="34" charset="0"/>
              </a:rPr>
              <a:t>AgriCapture Supply Radius: Sample Mill Location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BE040-C522-4F66-9DB0-10C171A112DE}"/>
              </a:ext>
            </a:extLst>
          </p:cNvPr>
          <p:cNvSpPr/>
          <p:nvPr/>
        </p:nvSpPr>
        <p:spPr>
          <a:xfrm>
            <a:off x="5105400" y="4682551"/>
            <a:ext cx="723900" cy="15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rPr>
              <a:t>Sample Mill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F2D22D4-E1CE-22C9-42F0-51CF0D550838}"/>
              </a:ext>
            </a:extLst>
          </p:cNvPr>
          <p:cNvSpPr txBox="1"/>
          <p:nvPr/>
        </p:nvSpPr>
        <p:spPr>
          <a:xfrm>
            <a:off x="571500" y="508791"/>
            <a:ext cx="1752600" cy="17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RICE PROCUREMENT</a:t>
            </a:r>
          </a:p>
        </p:txBody>
      </p:sp>
    </p:spTree>
    <p:extLst>
      <p:ext uri="{BB962C8B-B14F-4D97-AF65-F5344CB8AC3E}">
        <p14:creationId xmlns:p14="http://schemas.microsoft.com/office/powerpoint/2010/main" val="398008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6787-CECF-5E7D-C8E1-50F2AD6D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88A5B34-C0A1-5FCA-9799-71B564A32883}"/>
              </a:ext>
            </a:extLst>
          </p:cNvPr>
          <p:cNvSpPr txBox="1"/>
          <p:nvPr/>
        </p:nvSpPr>
        <p:spPr>
          <a:xfrm>
            <a:off x="514350" y="781050"/>
            <a:ext cx="3689350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Water Stewardship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B46F2D-ED12-EEB6-744A-B6F24CCFE146}"/>
              </a:ext>
            </a:extLst>
          </p:cNvPr>
          <p:cNvSpPr txBox="1"/>
          <p:nvPr/>
        </p:nvSpPr>
        <p:spPr>
          <a:xfrm>
            <a:off x="618317" y="2518425"/>
            <a:ext cx="3315649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Rice irrigation system conversions </a:t>
            </a:r>
            <a:r>
              <a:rPr lang="en-US" sz="12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that reduce water withdrawals</a:t>
            </a:r>
          </a:p>
          <a:p>
            <a:pPr>
              <a:spcAft>
                <a:spcPts val="400"/>
              </a:spcAft>
            </a:pPr>
            <a:r>
              <a:rPr lang="en-US" sz="12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Regenerative agriculture </a:t>
            </a:r>
            <a:r>
              <a:rPr lang="en-US" sz="12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practices that boost soil moisture retention</a:t>
            </a:r>
          </a:p>
          <a:p>
            <a:pPr>
              <a:spcAft>
                <a:spcPts val="400"/>
              </a:spcAft>
            </a:pPr>
            <a:r>
              <a:rPr lang="en-US" sz="12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Irrigation automation </a:t>
            </a:r>
            <a:r>
              <a:rPr lang="en-US" sz="12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technologies that increase water-use efficiency</a:t>
            </a:r>
          </a:p>
          <a:p>
            <a:pPr>
              <a:spcAft>
                <a:spcPts val="400"/>
              </a:spcAft>
            </a:pPr>
            <a:r>
              <a:rPr lang="en-US" sz="12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Riparian buffers </a:t>
            </a:r>
            <a:r>
              <a:rPr lang="en-US" sz="12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that filter runoff and protect waterways on grazing lands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3F16480-58CD-9BD9-ADB3-2FED06CB7933}"/>
              </a:ext>
            </a:extLst>
          </p:cNvPr>
          <p:cNvSpPr/>
          <p:nvPr/>
        </p:nvSpPr>
        <p:spPr>
          <a:xfrm flipH="1" flipV="1">
            <a:off x="528424" y="2503925"/>
            <a:ext cx="0" cy="1631216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BE8242C-58B3-AF0F-2856-1347BEDE9EDD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9362C46-FEAC-C07C-ADF2-5564C85DA050}"/>
              </a:ext>
            </a:extLst>
          </p:cNvPr>
          <p:cNvSpPr txBox="1"/>
          <p:nvPr/>
        </p:nvSpPr>
        <p:spPr>
          <a:xfrm>
            <a:off x="523875" y="1193493"/>
            <a:ext cx="368935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3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AgriCapture designs programs tailored to critical watersheds and high-risk regions, quantifying water outcomes with the Volumetric Water Benefit Accounting (VWBA) framework.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829EE52-E1DC-ACB4-DFFE-32655E8DF8E6}"/>
              </a:ext>
            </a:extLst>
          </p:cNvPr>
          <p:cNvSpPr txBox="1"/>
          <p:nvPr/>
        </p:nvSpPr>
        <p:spPr>
          <a:xfrm>
            <a:off x="528424" y="2220793"/>
            <a:ext cx="3225800" cy="197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>
                <a:solidFill>
                  <a:srgbClr val="161B16"/>
                </a:solidFill>
                <a:latin typeface="Avenir Medium" panose="020B0604020202020204" charset="0"/>
                <a:ea typeface="Avenir"/>
                <a:cs typeface="Avenir"/>
                <a:sym typeface="Avenir"/>
              </a:rPr>
              <a:t>Scalable Water Programs</a:t>
            </a:r>
          </a:p>
        </p:txBody>
      </p:sp>
      <p:pic>
        <p:nvPicPr>
          <p:cNvPr id="11" name="Picture 10" descr="A hand reaching out to water&#10;&#10;AI-generated content may be incorrect.">
            <a:extLst>
              <a:ext uri="{FF2B5EF4-FFF2-40B4-BE49-F238E27FC236}">
                <a16:creationId xmlns:a16="http://schemas.microsoft.com/office/drawing/2014/main" id="{61184C5D-21F5-9F28-1116-DD390BFF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r="20053"/>
          <a:stretch>
            <a:fillRect/>
          </a:stretch>
        </p:blipFill>
        <p:spPr>
          <a:xfrm>
            <a:off x="4572000" y="0"/>
            <a:ext cx="4568020" cy="51435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F94B2F7-F030-1CED-E01D-D4BA92B3EF09}"/>
              </a:ext>
            </a:extLst>
          </p:cNvPr>
          <p:cNvSpPr txBox="1"/>
          <p:nvPr/>
        </p:nvSpPr>
        <p:spPr>
          <a:xfrm>
            <a:off x="533400" y="508791"/>
            <a:ext cx="1752600" cy="17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WATER SOLUTIONS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BAFC15D-F9CA-2981-5E98-30EBFA1B961F}"/>
              </a:ext>
            </a:extLst>
          </p:cNvPr>
          <p:cNvSpPr/>
          <p:nvPr/>
        </p:nvSpPr>
        <p:spPr>
          <a:xfrm>
            <a:off x="8705850" y="46425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4046125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8E1C-9B2E-853A-1C24-90D8E347F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ield of grass and hills&#10;&#10;AI-generated content may be incorrect.">
            <a:extLst>
              <a:ext uri="{FF2B5EF4-FFF2-40B4-BE49-F238E27FC236}">
                <a16:creationId xmlns:a16="http://schemas.microsoft.com/office/drawing/2014/main" id="{FB6632A9-4373-91DE-5CB6-F17001891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/>
          <a:stretch>
            <a:fillRect/>
          </a:stretch>
        </p:blipFill>
        <p:spPr>
          <a:xfrm>
            <a:off x="5918200" y="-47599"/>
            <a:ext cx="3225800" cy="2619349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E1F9047-474C-27B4-D853-9258D69D4BC6}"/>
              </a:ext>
            </a:extLst>
          </p:cNvPr>
          <p:cNvSpPr txBox="1"/>
          <p:nvPr/>
        </p:nvSpPr>
        <p:spPr>
          <a:xfrm>
            <a:off x="514350" y="781050"/>
            <a:ext cx="3689350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 b="1" dirty="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What’s Next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F48CCB6-8470-DB2A-3C39-8928463E45B0}"/>
              </a:ext>
            </a:extLst>
          </p:cNvPr>
          <p:cNvSpPr txBox="1"/>
          <p:nvPr/>
        </p:nvSpPr>
        <p:spPr>
          <a:xfrm>
            <a:off x="533400" y="1569735"/>
            <a:ext cx="5103127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6B67"/>
                </a:solidFill>
                <a:latin typeface="Avenir Medium" panose="020B0604020202020204" charset="0"/>
              </a:rPr>
              <a:t>Avoided Grassland Conversion </a:t>
            </a:r>
            <a:r>
              <a:rPr lang="en-US" sz="1200" dirty="0">
                <a:latin typeface="Avenir Next LT Pro" panose="020B0504020202020204" pitchFamily="34" charset="0"/>
              </a:rPr>
              <a:t>prevents grassland ecosystems from being developed and converted to cropland, preserving below-ground carbon storage and avoiding greenhouse gas emissions.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6B67"/>
                </a:solidFill>
                <a:latin typeface="Avenir Medium" panose="020B0604020202020204" charset="0"/>
              </a:rPr>
              <a:t>Improved Grazing </a:t>
            </a:r>
            <a:r>
              <a:rPr lang="en-US" sz="1200" dirty="0">
                <a:latin typeface="Avenir Next LT Pro" panose="020B0504020202020204" pitchFamily="34" charset="0"/>
              </a:rPr>
              <a:t>incentivizes ranchers to adopt regenerative grazing techniques that sequester carbon and improve long-term soil and ecosystem health.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076A4EA-3584-2D47-1B40-18A80530FEF2}"/>
              </a:ext>
            </a:extLst>
          </p:cNvPr>
          <p:cNvSpPr txBox="1"/>
          <p:nvPr/>
        </p:nvSpPr>
        <p:spPr>
          <a:xfrm>
            <a:off x="533400" y="1316011"/>
            <a:ext cx="360283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dirty="0">
                <a:solidFill>
                  <a:srgbClr val="161B16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Grasslands Carbon Projects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044607F-F530-BDD6-5C10-624A8CD2FC4A}"/>
              </a:ext>
            </a:extLst>
          </p:cNvPr>
          <p:cNvSpPr txBox="1"/>
          <p:nvPr/>
        </p:nvSpPr>
        <p:spPr>
          <a:xfrm>
            <a:off x="533400" y="508791"/>
            <a:ext cx="1752600" cy="17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0"/>
              </a:lnSpc>
            </a:pPr>
            <a:r>
              <a:rPr lang="en-US" sz="1200" dirty="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PILOT PROGRAMS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BA085B1-F9D2-E9D5-5755-F9E3989C6F32}"/>
              </a:ext>
            </a:extLst>
          </p:cNvPr>
          <p:cNvSpPr txBox="1"/>
          <p:nvPr/>
        </p:nvSpPr>
        <p:spPr>
          <a:xfrm>
            <a:off x="497859" y="3046339"/>
            <a:ext cx="370584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dirty="0">
                <a:solidFill>
                  <a:srgbClr val="161B16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45Z Tax Credits (Clean Fuel Production)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E3C8CCC-4DA2-9BB9-F555-9B025ED8E8F7}"/>
              </a:ext>
            </a:extLst>
          </p:cNvPr>
          <p:cNvSpPr txBox="1"/>
          <p:nvPr/>
        </p:nvSpPr>
        <p:spPr>
          <a:xfrm>
            <a:off x="514350" y="3273515"/>
            <a:ext cx="4938631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Lowering the carbon intensity </a:t>
            </a:r>
            <a:r>
              <a:rPr lang="en-US" sz="12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of feedstocks is essential to maximizing the 45Z credit value per gallon.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In partnership with feedstock co-ops, AgriCapture is implementing MRV services such as 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direct grower enrollment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remote sensing to detect cover crops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tracking field activities via farm management software integration</a:t>
            </a:r>
          </a:p>
        </p:txBody>
      </p:sp>
      <p:pic>
        <p:nvPicPr>
          <p:cNvPr id="18" name="Picture 17" descr="A group of silos in a field&#10;&#10;AI-generated content may be incorrect.">
            <a:extLst>
              <a:ext uri="{FF2B5EF4-FFF2-40B4-BE49-F238E27FC236}">
                <a16:creationId xmlns:a16="http://schemas.microsoft.com/office/drawing/2014/main" id="{EA7ECD00-373E-0864-40D2-A059B38E2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340" r="11458" b="-340"/>
          <a:stretch>
            <a:fillRect/>
          </a:stretch>
        </p:blipFill>
        <p:spPr>
          <a:xfrm>
            <a:off x="5918200" y="2571750"/>
            <a:ext cx="3225801" cy="2580522"/>
          </a:xfrm>
          <a:prstGeom prst="rect">
            <a:avLst/>
          </a:prstGeom>
        </p:spPr>
      </p:pic>
      <p:sp>
        <p:nvSpPr>
          <p:cNvPr id="21" name="Freeform 8">
            <a:extLst>
              <a:ext uri="{FF2B5EF4-FFF2-40B4-BE49-F238E27FC236}">
                <a16:creationId xmlns:a16="http://schemas.microsoft.com/office/drawing/2014/main" id="{1371DE23-D6B9-D40B-3191-366256EB709C}"/>
              </a:ext>
            </a:extLst>
          </p:cNvPr>
          <p:cNvSpPr/>
          <p:nvPr/>
        </p:nvSpPr>
        <p:spPr>
          <a:xfrm>
            <a:off x="8705850" y="46425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857887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7B828ED-FDFC-73A9-1404-DBA65E24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91" y="1183343"/>
            <a:ext cx="996449" cy="9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/>
          <p:nvPr/>
        </p:nvSpPr>
        <p:spPr>
          <a:xfrm>
            <a:off x="4572000" y="0"/>
            <a:ext cx="4572000" cy="5209792"/>
          </a:xfrm>
          <a:prstGeom prst="rect">
            <a:avLst/>
          </a:prstGeom>
          <a:solidFill>
            <a:srgbClr val="F8F8F7"/>
          </a:solid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4879840" y="3700125"/>
            <a:ext cx="2004652" cy="1374748"/>
          </a:xfrm>
          <a:custGeom>
            <a:avLst/>
            <a:gdLst/>
            <a:ahLst/>
            <a:cxnLst/>
            <a:rect l="l" t="t" r="r" b="b"/>
            <a:pathLst>
              <a:path w="4158832" h="2897904">
                <a:moveTo>
                  <a:pt x="0" y="0"/>
                </a:moveTo>
                <a:lnTo>
                  <a:pt x="4158833" y="0"/>
                </a:lnTo>
                <a:lnTo>
                  <a:pt x="4158833" y="2897904"/>
                </a:lnTo>
                <a:lnTo>
                  <a:pt x="0" y="289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9" r="-1018" b="-103868"/>
            </a:stretch>
          </a:blipFill>
          <a:ln w="3175" cap="sq">
            <a:noFill/>
            <a:prstDash val="sysDot"/>
            <a:miter/>
          </a:ln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2240397" y="3678604"/>
            <a:ext cx="1407459" cy="223972"/>
          </a:xfrm>
          <a:custGeom>
            <a:avLst/>
            <a:gdLst/>
            <a:ahLst/>
            <a:cxnLst/>
            <a:rect l="l" t="t" r="r" b="b"/>
            <a:pathLst>
              <a:path w="3753223" h="597258">
                <a:moveTo>
                  <a:pt x="0" y="0"/>
                </a:moveTo>
                <a:lnTo>
                  <a:pt x="3753223" y="0"/>
                </a:lnTo>
                <a:lnTo>
                  <a:pt x="3753223" y="597258"/>
                </a:lnTo>
                <a:lnTo>
                  <a:pt x="0" y="597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85" b="-498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652613" y="3601847"/>
            <a:ext cx="1315958" cy="420318"/>
          </a:xfrm>
          <a:custGeom>
            <a:avLst/>
            <a:gdLst/>
            <a:ahLst/>
            <a:cxnLst/>
            <a:rect l="l" t="t" r="r" b="b"/>
            <a:pathLst>
              <a:path w="3509220" h="1120848">
                <a:moveTo>
                  <a:pt x="0" y="0"/>
                </a:moveTo>
                <a:lnTo>
                  <a:pt x="3509221" y="0"/>
                </a:lnTo>
                <a:lnTo>
                  <a:pt x="3509221" y="1120848"/>
                </a:lnTo>
                <a:lnTo>
                  <a:pt x="0" y="112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85" b="-498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592360" y="4134961"/>
            <a:ext cx="1570208" cy="397394"/>
          </a:xfrm>
          <a:custGeom>
            <a:avLst/>
            <a:gdLst/>
            <a:ahLst/>
            <a:cxnLst/>
            <a:rect l="l" t="t" r="r" b="b"/>
            <a:pathLst>
              <a:path w="4187221" h="1059719">
                <a:moveTo>
                  <a:pt x="0" y="0"/>
                </a:moveTo>
                <a:lnTo>
                  <a:pt x="4187221" y="0"/>
                </a:lnTo>
                <a:lnTo>
                  <a:pt x="4187221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85" b="-498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2476945" y="4086591"/>
            <a:ext cx="884098" cy="587937"/>
          </a:xfrm>
          <a:custGeom>
            <a:avLst/>
            <a:gdLst/>
            <a:ahLst/>
            <a:cxnLst/>
            <a:rect l="l" t="t" r="r" b="b"/>
            <a:pathLst>
              <a:path w="2357593" h="1567834">
                <a:moveTo>
                  <a:pt x="0" y="0"/>
                </a:moveTo>
                <a:lnTo>
                  <a:pt x="2357593" y="0"/>
                </a:lnTo>
                <a:lnTo>
                  <a:pt x="2357593" y="1567834"/>
                </a:lnTo>
                <a:lnTo>
                  <a:pt x="0" y="1567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85" r="-34047" b="-498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9"/>
          <p:cNvSpPr txBox="1"/>
          <p:nvPr/>
        </p:nvSpPr>
        <p:spPr>
          <a:xfrm>
            <a:off x="673445" y="3261607"/>
            <a:ext cx="2805080" cy="21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</a:pPr>
            <a:r>
              <a:rPr lang="en-US" sz="1300"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Data Sources + MMRV</a:t>
            </a:r>
            <a:endParaRPr lang="en-US" sz="1306">
              <a:latin typeface="Avenir Next LT Pro" panose="020B0504020202020204" pitchFamily="34" charset="0"/>
              <a:ea typeface="Avenir Italics"/>
              <a:cs typeface="Avenir Italics"/>
              <a:sym typeface="Avenir Itali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883273" y="278411"/>
            <a:ext cx="3867700" cy="2164825"/>
          </a:xfrm>
          <a:custGeom>
            <a:avLst/>
            <a:gdLst/>
            <a:ahLst/>
            <a:cxnLst/>
            <a:rect l="l" t="t" r="r" b="b"/>
            <a:pathLst>
              <a:path w="7735400" h="4329650">
                <a:moveTo>
                  <a:pt x="0" y="0"/>
                </a:moveTo>
                <a:lnTo>
                  <a:pt x="7735400" y="0"/>
                </a:lnTo>
                <a:lnTo>
                  <a:pt x="7735400" y="4329650"/>
                </a:lnTo>
                <a:lnTo>
                  <a:pt x="0" y="4329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175" cap="sq">
            <a:solidFill>
              <a:srgbClr val="000000"/>
            </a:solidFill>
            <a:prstDash val="sysDot"/>
            <a:miter/>
          </a:ln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665164" y="1201390"/>
            <a:ext cx="729327" cy="1007654"/>
          </a:xfrm>
          <a:custGeom>
            <a:avLst/>
            <a:gdLst/>
            <a:ahLst/>
            <a:cxnLst/>
            <a:rect l="l" t="t" r="r" b="b"/>
            <a:pathLst>
              <a:path w="1369363" h="1915567">
                <a:moveTo>
                  <a:pt x="0" y="0"/>
                </a:moveTo>
                <a:lnTo>
                  <a:pt x="1369363" y="0"/>
                </a:lnTo>
                <a:lnTo>
                  <a:pt x="1369363" y="1915567"/>
                </a:lnTo>
                <a:lnTo>
                  <a:pt x="0" y="19155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502" r="-2038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1890738" y="2320156"/>
            <a:ext cx="894605" cy="899295"/>
          </a:xfrm>
          <a:custGeom>
            <a:avLst/>
            <a:gdLst/>
            <a:ahLst/>
            <a:cxnLst/>
            <a:rect l="l" t="t" r="r" b="b"/>
            <a:pathLst>
              <a:path w="2225076" h="2225076">
                <a:moveTo>
                  <a:pt x="0" y="0"/>
                </a:moveTo>
                <a:lnTo>
                  <a:pt x="2225076" y="0"/>
                </a:lnTo>
                <a:lnTo>
                  <a:pt x="2225076" y="2225076"/>
                </a:lnTo>
                <a:lnTo>
                  <a:pt x="0" y="2225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2915471" y="2389187"/>
            <a:ext cx="1046929" cy="692203"/>
          </a:xfrm>
          <a:custGeom>
            <a:avLst/>
            <a:gdLst/>
            <a:ahLst/>
            <a:cxnLst/>
            <a:rect l="l" t="t" r="r" b="b"/>
            <a:pathLst>
              <a:path w="2480079" h="1655613">
                <a:moveTo>
                  <a:pt x="0" y="0"/>
                </a:moveTo>
                <a:lnTo>
                  <a:pt x="2480080" y="0"/>
                </a:lnTo>
                <a:lnTo>
                  <a:pt x="2480080" y="1655612"/>
                </a:lnTo>
                <a:lnTo>
                  <a:pt x="0" y="1655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725" b="-29072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651520" y="2501983"/>
            <a:ext cx="1156869" cy="532033"/>
          </a:xfrm>
          <a:custGeom>
            <a:avLst/>
            <a:gdLst/>
            <a:ahLst/>
            <a:cxnLst/>
            <a:rect l="l" t="t" r="r" b="b"/>
            <a:pathLst>
              <a:path w="3037951" h="1301979">
                <a:moveTo>
                  <a:pt x="0" y="0"/>
                </a:moveTo>
                <a:lnTo>
                  <a:pt x="3037951" y="0"/>
                </a:lnTo>
                <a:lnTo>
                  <a:pt x="3037951" y="1301979"/>
                </a:lnTo>
                <a:lnTo>
                  <a:pt x="0" y="1301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TextBox 18"/>
          <p:cNvSpPr txBox="1"/>
          <p:nvPr/>
        </p:nvSpPr>
        <p:spPr>
          <a:xfrm>
            <a:off x="652613" y="717296"/>
            <a:ext cx="2441867" cy="2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8"/>
              </a:lnSpc>
            </a:pPr>
            <a:r>
              <a:rPr lang="en-US" sz="1313"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Our Partners</a:t>
            </a:r>
          </a:p>
        </p:txBody>
      </p:sp>
      <p:pic>
        <p:nvPicPr>
          <p:cNvPr id="1026" name="Picture 2" descr="Activate - VCI Portal">
            <a:extLst>
              <a:ext uri="{FF2B5EF4-FFF2-40B4-BE49-F238E27FC236}">
                <a16:creationId xmlns:a16="http://schemas.microsoft.com/office/drawing/2014/main" id="{E567757E-6F31-296A-5EB9-EAA49AFC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6" y="1539425"/>
            <a:ext cx="1818096" cy="4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in a hat and sunglasses&#10;&#10;Description automatically generated">
            <a:extLst>
              <a:ext uri="{FF2B5EF4-FFF2-40B4-BE49-F238E27FC236}">
                <a16:creationId xmlns:a16="http://schemas.microsoft.com/office/drawing/2014/main" id="{EB4C55B8-4930-B01C-D4C7-E776BD283D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"/>
          <a:stretch/>
        </p:blipFill>
        <p:spPr>
          <a:xfrm>
            <a:off x="4880901" y="2453204"/>
            <a:ext cx="1977099" cy="1374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C6B526-C087-0C43-38AF-1A635AB88D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3481" y="2738501"/>
            <a:ext cx="2067493" cy="961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7CAB82-5730-3759-E7F7-0C4BE3D13B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3370" y="4011458"/>
            <a:ext cx="2093322" cy="887001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81603EF-F2E0-BD13-39C4-711D6D4E57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91" y="1981553"/>
            <a:ext cx="1549234" cy="308086"/>
          </a:xfrm>
          <a:prstGeom prst="rect">
            <a:avLst/>
          </a:prstGeom>
        </p:spPr>
      </p:pic>
      <p:pic>
        <p:nvPicPr>
          <p:cNvPr id="12" name="Picture 11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AA40072F-5850-DF61-6F22-36E7863273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59" y="1082272"/>
            <a:ext cx="1318603" cy="5333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895509"/>
            <a:ext cx="1924050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2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Contact</a:t>
            </a:r>
          </a:p>
        </p:txBody>
      </p:sp>
      <p:sp>
        <p:nvSpPr>
          <p:cNvPr id="6" name="Freeform 6"/>
          <p:cNvSpPr/>
          <p:nvPr/>
        </p:nvSpPr>
        <p:spPr>
          <a:xfrm>
            <a:off x="4635047" y="0"/>
            <a:ext cx="4504191" cy="51435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1602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A4179A3-620E-235F-A2C3-80BE5850A9F5}"/>
              </a:ext>
            </a:extLst>
          </p:cNvPr>
          <p:cNvSpPr txBox="1"/>
          <p:nvPr/>
        </p:nvSpPr>
        <p:spPr>
          <a:xfrm>
            <a:off x="595807" y="2187029"/>
            <a:ext cx="238893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Avenir Next LT Pro"/>
              </a:rPr>
              <a:t>John Lanahan</a:t>
            </a:r>
            <a:endParaRPr lang="en-US" sz="9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</a:rPr>
              <a:t>Director of Demand</a:t>
            </a:r>
          </a:p>
          <a:p>
            <a:pPr>
              <a:lnSpc>
                <a:spcPts val="1500"/>
              </a:lnSpc>
            </a:pPr>
            <a:r>
              <a:rPr lang="en-US" sz="1500">
                <a:latin typeface="Avenir Next LT Pro"/>
              </a:rPr>
              <a:t>Jlanahan@agricapture.com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59D6641E-5FE5-6435-0FFD-8EB50F9DF138}"/>
              </a:ext>
            </a:extLst>
          </p:cNvPr>
          <p:cNvSpPr/>
          <p:nvPr/>
        </p:nvSpPr>
        <p:spPr>
          <a:xfrm flipH="1" flipV="1">
            <a:off x="514352" y="2163038"/>
            <a:ext cx="0" cy="609600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00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C4E12F71-922F-3AC7-1C07-0E2AC127E0A9}"/>
              </a:ext>
            </a:extLst>
          </p:cNvPr>
          <p:cNvSpPr/>
          <p:nvPr/>
        </p:nvSpPr>
        <p:spPr>
          <a:xfrm>
            <a:off x="8629650" y="4566364"/>
            <a:ext cx="361248" cy="386637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4AE4-A7CF-9634-ED5C-C0684E856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9A8C01-9969-F95C-049D-DF7C609C41C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AE61F14-0E2E-8784-A8C3-EC55D34B8D31}"/>
              </a:ext>
            </a:extLst>
          </p:cNvPr>
          <p:cNvSpPr/>
          <p:nvPr/>
        </p:nvSpPr>
        <p:spPr>
          <a:xfrm>
            <a:off x="533400" y="1260720"/>
            <a:ext cx="8077200" cy="2622062"/>
          </a:xfrm>
          <a:custGeom>
            <a:avLst/>
            <a:gdLst/>
            <a:ahLst/>
            <a:cxnLst/>
            <a:rect l="l" t="t" r="r" b="b"/>
            <a:pathLst>
              <a:path w="4924905" h="1381169">
                <a:moveTo>
                  <a:pt x="0" y="0"/>
                </a:moveTo>
                <a:lnTo>
                  <a:pt x="4924905" y="0"/>
                </a:lnTo>
                <a:lnTo>
                  <a:pt x="4924905" y="1381169"/>
                </a:lnTo>
                <a:lnTo>
                  <a:pt x="0" y="1381169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solidFill>
              <a:srgbClr val="861F41"/>
            </a:solidFill>
          </a:ln>
        </p:spPr>
        <p:txBody>
          <a:bodyPr/>
          <a:lstStyle/>
          <a:p>
            <a:endParaRPr lang="en-US" sz="9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8F4335A-AC26-3D35-9CC0-F225DB54787C}"/>
              </a:ext>
            </a:extLst>
          </p:cNvPr>
          <p:cNvSpPr txBox="1"/>
          <p:nvPr/>
        </p:nvSpPr>
        <p:spPr>
          <a:xfrm>
            <a:off x="103644" y="1921236"/>
            <a:ext cx="8936713" cy="130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"/>
              </a:lnSpc>
              <a:spcBef>
                <a:spcPct val="0"/>
              </a:spcBef>
            </a:pPr>
            <a:endParaRPr sz="900" dirty="0">
              <a:solidFill>
                <a:srgbClr val="861F41"/>
              </a:solidFill>
            </a:endParaRP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Alliance to Advance</a:t>
            </a: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Climate-Smart Agriculture</a:t>
            </a:r>
            <a:endParaRPr lang="en-US" sz="3700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dirty="0">
                <a:solidFill>
                  <a:srgbClr val="861F41"/>
                </a:solidFill>
                <a:latin typeface="Acherus Grotesque Light"/>
              </a:rPr>
              <a:t>www.allianceforcsa.org</a:t>
            </a:r>
          </a:p>
        </p:txBody>
      </p:sp>
    </p:spTree>
    <p:extLst>
      <p:ext uri="{BB962C8B-B14F-4D97-AF65-F5344CB8AC3E}">
        <p14:creationId xmlns:p14="http://schemas.microsoft.com/office/powerpoint/2010/main" val="134924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Icon&#10;&#10;Description automatically generated with low confidence">
            <a:extLst>
              <a:ext uri="{FF2B5EF4-FFF2-40B4-BE49-F238E27FC236}">
                <a16:creationId xmlns:a16="http://schemas.microsoft.com/office/drawing/2014/main" id="{4F518422-853F-968A-FF3D-1249994147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1"/>
          <a:stretch/>
        </p:blipFill>
        <p:spPr>
          <a:xfrm>
            <a:off x="0" y="0"/>
            <a:ext cx="3564238" cy="5143500"/>
          </a:xfrm>
          <a:blipFill dpi="0" rotWithShape="0">
            <a:blip r:embed="rId4"/>
            <a:srcRect/>
            <a:tile tx="0" ty="0" sx="100000" sy="100000" flip="none" algn="tl"/>
          </a:blipFill>
        </p:spPr>
      </p:pic>
      <p:sp>
        <p:nvSpPr>
          <p:cNvPr id="35844" name="TextBox 5">
            <a:extLst>
              <a:ext uri="{FF2B5EF4-FFF2-40B4-BE49-F238E27FC236}">
                <a16:creationId xmlns:a16="http://schemas.microsoft.com/office/drawing/2014/main" id="{8B1114C3-015F-E169-E813-B7F24593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259" y="3284048"/>
            <a:ext cx="4777012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Advancing Sustainability </a:t>
            </a:r>
          </a:p>
          <a:p>
            <a:pPr algn="ctr" eaLnBrk="1" hangingPunct="1"/>
            <a:r>
              <a:rPr lang="en-US" altLang="en-US" sz="225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Through changes on the land</a:t>
            </a:r>
          </a:p>
        </p:txBody>
      </p:sp>
      <p:pic>
        <p:nvPicPr>
          <p:cNvPr id="6" name="Picture 5" descr="Sunset at cornfields">
            <a:extLst>
              <a:ext uri="{FF2B5EF4-FFF2-40B4-BE49-F238E27FC236}">
                <a16:creationId xmlns:a16="http://schemas.microsoft.com/office/drawing/2014/main" id="{F627236E-BC5C-CECF-BB94-BF069FB1BA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r="7539"/>
          <a:stretch/>
        </p:blipFill>
        <p:spPr>
          <a:xfrm>
            <a:off x="985978" y="721016"/>
            <a:ext cx="3174259" cy="3682419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794400A-2E12-3C0A-78A3-CB7C2060A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98" y="1477916"/>
            <a:ext cx="2477263" cy="159823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953BEF-E23B-E99F-267D-3C14AE8A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22" y="4179409"/>
            <a:ext cx="964091" cy="9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AC98D-5EDB-AE42-4098-B98C6174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6070C9-CF54-1174-7ADF-380C6912F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9"/>
          <a:stretch/>
        </p:blipFill>
        <p:spPr>
          <a:xfrm>
            <a:off x="0" y="4936894"/>
            <a:ext cx="9144001" cy="21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B4E0F-3A25-80DC-AF7C-9F9DE981E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22" y="339455"/>
            <a:ext cx="701233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0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Private Sustainability Landscape</a:t>
            </a:r>
          </a:p>
        </p:txBody>
      </p:sp>
      <p:sp>
        <p:nvSpPr>
          <p:cNvPr id="5" name="AutoShape 2" descr="Scope 3: In the Spotlight of Climate Action | Regrow Ag">
            <a:extLst>
              <a:ext uri="{FF2B5EF4-FFF2-40B4-BE49-F238E27FC236}">
                <a16:creationId xmlns:a16="http://schemas.microsoft.com/office/drawing/2014/main" id="{E10B0F50-71C2-563C-646C-55C75EB12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B5A7-78D4-0CDA-205A-7CB24975D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14" y="1649542"/>
            <a:ext cx="4600677" cy="3036098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1AB51E4-6FC6-C244-B26C-79A3D6D80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14" y="1042156"/>
            <a:ext cx="51153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5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Most food &amp; ag corporates and commodity groups have set public 2030 and 2050 GHG reduction targets.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6D960-9B58-A298-2391-80A1C40C794C}"/>
              </a:ext>
            </a:extLst>
          </p:cNvPr>
          <p:cNvSpPr txBox="1"/>
          <p:nvPr/>
        </p:nvSpPr>
        <p:spPr>
          <a:xfrm>
            <a:off x="1625601" y="4635978"/>
            <a:ext cx="2946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Source: </a:t>
            </a:r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Science Based Targets Initiative</a:t>
            </a:r>
          </a:p>
        </p:txBody>
      </p:sp>
      <p:pic>
        <p:nvPicPr>
          <p:cNvPr id="11" name="Picture 6" descr="Summer Business Meeting - Event Highlights">
            <a:extLst>
              <a:ext uri="{FF2B5EF4-FFF2-40B4-BE49-F238E27FC236}">
                <a16:creationId xmlns:a16="http://schemas.microsoft.com/office/drawing/2014/main" id="{65C52F32-5FE7-3C80-A0BE-B3E4B857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76" y="723376"/>
            <a:ext cx="1057928" cy="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E93AE-01F5-27D3-0F68-3605A86618C7}"/>
              </a:ext>
            </a:extLst>
          </p:cNvPr>
          <p:cNvSpPr txBox="1"/>
          <p:nvPr/>
        </p:nvSpPr>
        <p:spPr>
          <a:xfrm>
            <a:off x="6236303" y="1719073"/>
            <a:ext cx="257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Demonstrate climate neutrality of US cattle production by 2040.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6D79C-9127-38FB-D3B2-F9BBB08DCA7A}"/>
              </a:ext>
            </a:extLst>
          </p:cNvPr>
          <p:cNvSpPr txBox="1"/>
          <p:nvPr/>
        </p:nvSpPr>
        <p:spPr>
          <a:xfrm>
            <a:off x="6096343" y="3154615"/>
            <a:ext cx="248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Reduce greenhouse gas emissions by 13% by 2030.</a:t>
            </a:r>
          </a:p>
        </p:txBody>
      </p:sp>
      <p:pic>
        <p:nvPicPr>
          <p:cNvPr id="16" name="Picture 2" descr="Home | NCGA">
            <a:extLst>
              <a:ext uri="{FF2B5EF4-FFF2-40B4-BE49-F238E27FC236}">
                <a16:creationId xmlns:a16="http://schemas.microsoft.com/office/drawing/2014/main" id="{7261273B-C5C7-1881-8312-2DE20D47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08" y="2299186"/>
            <a:ext cx="1550591" cy="8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airy Farming, News &amp; Stories | U.S. Dairy">
            <a:extLst>
              <a:ext uri="{FF2B5EF4-FFF2-40B4-BE49-F238E27FC236}">
                <a16:creationId xmlns:a16="http://schemas.microsoft.com/office/drawing/2014/main" id="{CC1BFD39-2469-B26D-758A-A9E2124A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08" y="3873196"/>
            <a:ext cx="1690611" cy="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A95ECC-83BC-0DBA-A0D1-D1914B13CBE9}"/>
              </a:ext>
            </a:extLst>
          </p:cNvPr>
          <p:cNvSpPr txBox="1"/>
          <p:nvPr/>
        </p:nvSpPr>
        <p:spPr>
          <a:xfrm>
            <a:off x="6137015" y="4398034"/>
            <a:ext cx="248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Achieve greenhouse gas neutrality by 2050</a:t>
            </a:r>
          </a:p>
        </p:txBody>
      </p:sp>
    </p:spTree>
    <p:extLst>
      <p:ext uri="{BB962C8B-B14F-4D97-AF65-F5344CB8AC3E}">
        <p14:creationId xmlns:p14="http://schemas.microsoft.com/office/powerpoint/2010/main" val="386219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342900" y="2300700"/>
            <a:ext cx="4260300" cy="10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CIBO connects farmers to funding and expertise to adopt sustainable practices and quantifies the financial and environmental impact of those transformations.</a:t>
            </a:r>
            <a:endParaRPr sz="12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342900" y="342900"/>
            <a:ext cx="42603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CIBO transforms agriculture for a profitable, resilient future.</a:t>
            </a:r>
            <a:endParaRPr sz="3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4686300" y="4908450"/>
            <a:ext cx="41148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74" name="Google Shape;74;p16"/>
          <p:cNvCxnSpPr/>
          <p:nvPr/>
        </p:nvCxnSpPr>
        <p:spPr>
          <a:xfrm rot="10800000">
            <a:off x="-75" y="4800600"/>
            <a:ext cx="9129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5" name="Google Shape;75;p16" title="Logo Da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4893000"/>
            <a:ext cx="484020" cy="1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 title="CIBO-collage_n.png"/>
          <p:cNvPicPr preferRelativeResize="0"/>
          <p:nvPr/>
        </p:nvPicPr>
        <p:blipFill rotWithShape="1">
          <a:blip r:embed="rId4">
            <a:alphaModFix/>
          </a:blip>
          <a:srcRect l="51392"/>
          <a:stretch/>
        </p:blipFill>
        <p:spPr>
          <a:xfrm>
            <a:off x="4686300" y="475500"/>
            <a:ext cx="4114800" cy="4232700"/>
          </a:xfrm>
          <a:prstGeom prst="roundRect">
            <a:avLst>
              <a:gd name="adj" fmla="val 468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5E39-689C-ABB9-1719-4AB1F294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47F9059-A0B9-99A5-B31E-0CDAD87F261A}"/>
              </a:ext>
            </a:extLst>
          </p:cNvPr>
          <p:cNvSpPr/>
          <p:nvPr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Roboto Condensed" panose="02000000000000000000" pitchFamily="2" charset="0"/>
            </a:endParaRPr>
          </a:p>
        </p:txBody>
      </p:sp>
      <p:pic>
        <p:nvPicPr>
          <p:cNvPr id="30" name="Picture 2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E46B64-7581-67F5-E83B-EC7008413E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18" y="-353007"/>
            <a:ext cx="4364618" cy="609442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83660-30C4-9048-10A5-1C4DE617514C}"/>
              </a:ext>
            </a:extLst>
          </p:cNvPr>
          <p:cNvSpPr txBox="1"/>
          <p:nvPr/>
        </p:nvSpPr>
        <p:spPr>
          <a:xfrm>
            <a:off x="301506" y="224542"/>
            <a:ext cx="86710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 Approach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E4B0AE-FC1D-45FC-AA1C-9C99A0621F4A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88EA71-4F07-4BC8-D763-3C32ED2D9B44}"/>
              </a:ext>
            </a:extLst>
          </p:cNvPr>
          <p:cNvSpPr txBox="1"/>
          <p:nvPr/>
        </p:nvSpPr>
        <p:spPr>
          <a:xfrm>
            <a:off x="288226" y="929926"/>
            <a:ext cx="3394427" cy="18030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137160" tIns="137160" rIns="137160" bIns="137160" rtlCol="0" anchor="t">
            <a:spAutoFit/>
          </a:bodyPr>
          <a:lstStyle/>
          <a:p>
            <a:pPr algn="ctr">
              <a:spcAft>
                <a:spcPts val="1350"/>
              </a:spcAft>
            </a:pPr>
            <a:r>
              <a:rPr lang="en-US" sz="1500" b="1" dirty="0">
                <a:latin typeface="Roboto Condensed"/>
                <a:ea typeface="Roboto Condensed"/>
                <a:cs typeface="Roboto Condensed"/>
              </a:rPr>
              <a:t>Producer-Centric Perspective</a:t>
            </a:r>
          </a:p>
          <a:p>
            <a:pPr>
              <a:spcAft>
                <a:spcPts val="450"/>
              </a:spcAft>
            </a:pPr>
            <a:r>
              <a:rPr lang="en-US" sz="1200" i="1" dirty="0">
                <a:latin typeface="Roboto Condensed"/>
                <a:ea typeface="Roboto Condensed"/>
                <a:cs typeface="Roboto Condensed"/>
              </a:rPr>
              <a:t>We lead with deep agricultural roots – building programs that prioritize: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Resiliency</a:t>
            </a:r>
            <a:r>
              <a:rPr lang="en-US" sz="1200" dirty="0">
                <a:latin typeface="Roboto Condensed"/>
                <a:ea typeface="Roboto Condensed"/>
                <a:cs typeface="Roboto Condensed"/>
              </a:rPr>
              <a:t>, profitability, and long-term viability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/>
                <a:ea typeface="Roboto Condensed"/>
                <a:cs typeface="Roboto Condensed"/>
              </a:rPr>
              <a:t>The </a:t>
            </a: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realities of production agriculture</a:t>
            </a:r>
            <a:endParaRPr lang="en-US" sz="1200" dirty="0">
              <a:latin typeface="Roboto Condensed"/>
              <a:ea typeface="Roboto Condensed"/>
              <a:cs typeface="Roboto Condensed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/>
                <a:ea typeface="Roboto Condensed"/>
                <a:cs typeface="Roboto Condensed"/>
              </a:rPr>
              <a:t>The importance of </a:t>
            </a: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family legacy </a:t>
            </a:r>
            <a:r>
              <a:rPr lang="en-US" sz="1200" dirty="0">
                <a:latin typeface="Roboto Condensed"/>
                <a:ea typeface="Roboto Condensed"/>
                <a:cs typeface="Roboto Condensed"/>
              </a:rPr>
              <a:t>and trust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0C4297-4749-BD10-3E0B-2E83B8721E30}"/>
              </a:ext>
            </a:extLst>
          </p:cNvPr>
          <p:cNvSpPr txBox="1"/>
          <p:nvPr/>
        </p:nvSpPr>
        <p:spPr>
          <a:xfrm>
            <a:off x="293801" y="2927971"/>
            <a:ext cx="3381146" cy="18030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137160" tIns="137160" rIns="137160" bIns="137160" rtlCol="0" anchor="t">
            <a:spAutoFit/>
          </a:bodyPr>
          <a:lstStyle/>
          <a:p>
            <a:pPr algn="ctr">
              <a:spcAft>
                <a:spcPts val="1350"/>
              </a:spcAft>
            </a:pPr>
            <a:r>
              <a:rPr lang="en-US" sz="1500" b="1" dirty="0">
                <a:latin typeface="Roboto Condensed"/>
                <a:ea typeface="Roboto Condensed"/>
                <a:cs typeface="Roboto Condensed"/>
              </a:rPr>
              <a:t>Supply Chains</a:t>
            </a:r>
          </a:p>
          <a:p>
            <a:pPr>
              <a:spcAft>
                <a:spcPts val="450"/>
              </a:spcAft>
            </a:pPr>
            <a:r>
              <a:rPr lang="en-US" sz="1200" i="1" dirty="0">
                <a:latin typeface="Roboto Condensed"/>
                <a:ea typeface="Roboto Condensed"/>
                <a:cs typeface="Roboto Condensed"/>
              </a:rPr>
              <a:t>Our programs are focused on real progress, contributing to:</a:t>
            </a:r>
            <a:endParaRPr lang="en-US" sz="12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/>
                <a:ea typeface="Roboto Condensed"/>
                <a:cs typeface="Roboto Condensed"/>
              </a:rPr>
              <a:t>Claimable, verifiable </a:t>
            </a: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Scope 3 impacts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/>
                <a:ea typeface="Roboto Condensed"/>
                <a:cs typeface="Roboto Condensed"/>
              </a:rPr>
              <a:t>Resilient product</a:t>
            </a: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 supply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Roboto Condensed"/>
                <a:ea typeface="Roboto Condensed"/>
                <a:cs typeface="Roboto Condensed"/>
              </a:rPr>
              <a:t>Healthy producer relationships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128119-ECF5-3E87-A7E4-E9F71D80F5DD}"/>
              </a:ext>
            </a:extLst>
          </p:cNvPr>
          <p:cNvGrpSpPr/>
          <p:nvPr/>
        </p:nvGrpSpPr>
        <p:grpSpPr>
          <a:xfrm>
            <a:off x="4233553" y="2469919"/>
            <a:ext cx="694220" cy="694220"/>
            <a:chOff x="5156162" y="3390033"/>
            <a:chExt cx="1906971" cy="19069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645C03-EF0A-EB9D-6280-D0D4BED24887}"/>
                </a:ext>
              </a:extLst>
            </p:cNvPr>
            <p:cNvSpPr/>
            <p:nvPr/>
          </p:nvSpPr>
          <p:spPr>
            <a:xfrm>
              <a:off x="5215717" y="3435941"/>
              <a:ext cx="1815153" cy="18151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7" name="Picture 16" descr="A logo with a green leaf&#10;&#10;Description automatically generated">
              <a:extLst>
                <a:ext uri="{FF2B5EF4-FFF2-40B4-BE49-F238E27FC236}">
                  <a16:creationId xmlns:a16="http://schemas.microsoft.com/office/drawing/2014/main" id="{65276DE1-B9E7-15EA-5B08-B5EE31487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162" y="3390033"/>
              <a:ext cx="1906971" cy="19069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B473F0-8A22-2ECA-9DDD-0DE25274D1A8}"/>
              </a:ext>
            </a:extLst>
          </p:cNvPr>
          <p:cNvSpPr txBox="1"/>
          <p:nvPr/>
        </p:nvSpPr>
        <p:spPr>
          <a:xfrm>
            <a:off x="5232795" y="2198107"/>
            <a:ext cx="3542768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1800" b="1" i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</a:rPr>
              <a:t>We bridge the gap between producers and ag and food companies – designing flexible, grounded solutions that work for both.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53D3E6-4767-AA21-3202-1EFEF3BF3F8C}"/>
              </a:ext>
            </a:extLst>
          </p:cNvPr>
          <p:cNvCxnSpPr>
            <a:cxnSpLocks/>
            <a:stCxn id="21" idx="0"/>
            <a:endCxn id="18" idx="2"/>
          </p:cNvCxnSpPr>
          <p:nvPr/>
        </p:nvCxnSpPr>
        <p:spPr>
          <a:xfrm flipV="1">
            <a:off x="1984374" y="2732984"/>
            <a:ext cx="1066" cy="19498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68E55A-EE62-E0A5-9108-4F5366F5553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985438" y="2817029"/>
            <a:ext cx="224811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6342D4E-5B64-2FFA-BBAD-828C1E16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48" y="3952648"/>
            <a:ext cx="1190853" cy="11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98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9AA2E-55B2-3A6F-245F-C6B5E5C1ADDB}"/>
              </a:ext>
            </a:extLst>
          </p:cNvPr>
          <p:cNvSpPr/>
          <p:nvPr/>
        </p:nvSpPr>
        <p:spPr>
          <a:xfrm>
            <a:off x="430429" y="1523002"/>
            <a:ext cx="4093517" cy="12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55B90F00-4D79-FAB5-DD66-E791CA8639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08" y="1"/>
            <a:ext cx="4364618" cy="6094427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0D91A-8253-45C3-85C4-12E582D04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37" y="1542866"/>
            <a:ext cx="3995755" cy="105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Programs offered </a:t>
            </a:r>
            <a:r>
              <a:rPr lang="en-US" sz="15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focused on:</a:t>
            </a:r>
          </a:p>
          <a:p>
            <a:endParaRPr lang="en-US" sz="675">
              <a:solidFill>
                <a:srgbClr val="000000"/>
              </a:solidFill>
              <a:latin typeface="Roboto Condensed" panose="02000000000000000000" pitchFamily="2" charset="0"/>
              <a:ea typeface="Roboto Condensed"/>
              <a:cs typeface="Roboto Condensed"/>
            </a:endParaRP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Beef</a:t>
            </a: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Specialty Grains: Oats, Buckwheat, Winter Camelina, Rye, and Flax</a:t>
            </a: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Corn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5717C-42E5-591F-069D-BDF54DD69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9"/>
          <a:stretch/>
        </p:blipFill>
        <p:spPr>
          <a:xfrm>
            <a:off x="0" y="4936894"/>
            <a:ext cx="9144001" cy="2190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84AD24-A3AA-84A6-7B57-9A0FE9CA7402}"/>
              </a:ext>
            </a:extLst>
          </p:cNvPr>
          <p:cNvSpPr txBox="1">
            <a:spLocks/>
          </p:cNvSpPr>
          <p:nvPr/>
        </p:nvSpPr>
        <p:spPr bwMode="auto">
          <a:xfrm>
            <a:off x="347826" y="-54261"/>
            <a:ext cx="7442947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700" b="1" i="1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</a:rPr>
              <a:t>AgSpire</a:t>
            </a:r>
            <a:r>
              <a:rPr lang="en-US" sz="2700" b="1" i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</a:rPr>
              <a:t> Programs </a:t>
            </a:r>
            <a:endParaRPr lang="en-US" sz="27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8B885-2FFB-C5D5-F841-1009622CDCEF}"/>
              </a:ext>
            </a:extLst>
          </p:cNvPr>
          <p:cNvSpPr txBox="1"/>
          <p:nvPr/>
        </p:nvSpPr>
        <p:spPr>
          <a:xfrm>
            <a:off x="347827" y="691230"/>
            <a:ext cx="8112095" cy="5770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650" i="1">
                <a:latin typeface="Roboto Condensed"/>
                <a:ea typeface="Roboto Condensed"/>
                <a:cs typeface="Roboto Condensed"/>
              </a:rPr>
              <a:t>Free, voluntary, incentive programs – centered around conservation and regenerative practices to increase resiliency, productivity, and profitability for producers.</a:t>
            </a:r>
            <a:endParaRPr lang="en-US" sz="1650" i="1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CF597-D1E3-96A4-D076-32D1749027E5}"/>
              </a:ext>
            </a:extLst>
          </p:cNvPr>
          <p:cNvSpPr txBox="1"/>
          <p:nvPr/>
        </p:nvSpPr>
        <p:spPr>
          <a:xfrm>
            <a:off x="105164" y="4599297"/>
            <a:ext cx="2105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Grass is Greener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AC588-19C1-A0B4-A19F-51BCE09E65A4}"/>
              </a:ext>
            </a:extLst>
          </p:cNvPr>
          <p:cNvSpPr txBox="1"/>
          <p:nvPr/>
        </p:nvSpPr>
        <p:spPr>
          <a:xfrm>
            <a:off x="2098515" y="4582982"/>
            <a:ext cx="2377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Ranching for the Future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2A5F14-86D6-B3C6-B44F-469F47061E31}"/>
              </a:ext>
            </a:extLst>
          </p:cNvPr>
          <p:cNvCxnSpPr/>
          <p:nvPr/>
        </p:nvCxnSpPr>
        <p:spPr>
          <a:xfrm>
            <a:off x="2098515" y="4605079"/>
            <a:ext cx="0" cy="246635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hape 1384">
            <a:extLst>
              <a:ext uri="{FF2B5EF4-FFF2-40B4-BE49-F238E27FC236}">
                <a16:creationId xmlns:a16="http://schemas.microsoft.com/office/drawing/2014/main" id="{87AFD523-BDBF-06D2-45C6-679D04B7A6CF}"/>
              </a:ext>
            </a:extLst>
          </p:cNvPr>
          <p:cNvGrpSpPr/>
          <p:nvPr/>
        </p:nvGrpSpPr>
        <p:grpSpPr>
          <a:xfrm>
            <a:off x="5192302" y="2139006"/>
            <a:ext cx="3771761" cy="2141720"/>
            <a:chOff x="5239212" y="1665628"/>
            <a:chExt cx="2855147" cy="178256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Shape 1385">
              <a:extLst>
                <a:ext uri="{FF2B5EF4-FFF2-40B4-BE49-F238E27FC236}">
                  <a16:creationId xmlns:a16="http://schemas.microsoft.com/office/drawing/2014/main" id="{519EDBB2-3267-37EB-6C8C-AFEE06F08B58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6">
              <a:extLst>
                <a:ext uri="{FF2B5EF4-FFF2-40B4-BE49-F238E27FC236}">
                  <a16:creationId xmlns:a16="http://schemas.microsoft.com/office/drawing/2014/main" id="{11A91C5D-F20B-B325-8A5E-6D361E7B99FF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7">
              <a:extLst>
                <a:ext uri="{FF2B5EF4-FFF2-40B4-BE49-F238E27FC236}">
                  <a16:creationId xmlns:a16="http://schemas.microsoft.com/office/drawing/2014/main" id="{10D5AEEB-F050-410C-3202-D922CEF2E7AD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88">
              <a:extLst>
                <a:ext uri="{FF2B5EF4-FFF2-40B4-BE49-F238E27FC236}">
                  <a16:creationId xmlns:a16="http://schemas.microsoft.com/office/drawing/2014/main" id="{A0F539AB-F70F-E46E-B4C3-DCCF9F2A3552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89">
              <a:extLst>
                <a:ext uri="{FF2B5EF4-FFF2-40B4-BE49-F238E27FC236}">
                  <a16:creationId xmlns:a16="http://schemas.microsoft.com/office/drawing/2014/main" id="{0E5B5346-C659-AAB8-9B1A-975728D6937E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0">
              <a:extLst>
                <a:ext uri="{FF2B5EF4-FFF2-40B4-BE49-F238E27FC236}">
                  <a16:creationId xmlns:a16="http://schemas.microsoft.com/office/drawing/2014/main" id="{7836E903-D2CD-3EE1-9B2F-2E8C4E4C27F3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1">
              <a:extLst>
                <a:ext uri="{FF2B5EF4-FFF2-40B4-BE49-F238E27FC236}">
                  <a16:creationId xmlns:a16="http://schemas.microsoft.com/office/drawing/2014/main" id="{9B573756-53D1-33F2-941B-F91E456D1A0C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2">
              <a:extLst>
                <a:ext uri="{FF2B5EF4-FFF2-40B4-BE49-F238E27FC236}">
                  <a16:creationId xmlns:a16="http://schemas.microsoft.com/office/drawing/2014/main" id="{89D2A475-7BD7-AD6A-E669-4B4FB1C00E26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3">
              <a:extLst>
                <a:ext uri="{FF2B5EF4-FFF2-40B4-BE49-F238E27FC236}">
                  <a16:creationId xmlns:a16="http://schemas.microsoft.com/office/drawing/2014/main" id="{96886898-C2E5-D750-1018-9C406E87EC63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4">
              <a:extLst>
                <a:ext uri="{FF2B5EF4-FFF2-40B4-BE49-F238E27FC236}">
                  <a16:creationId xmlns:a16="http://schemas.microsoft.com/office/drawing/2014/main" id="{E4AE7FC3-D2EC-40C4-D5C6-371FE9007B11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5">
              <a:extLst>
                <a:ext uri="{FF2B5EF4-FFF2-40B4-BE49-F238E27FC236}">
                  <a16:creationId xmlns:a16="http://schemas.microsoft.com/office/drawing/2014/main" id="{1B29B340-83E3-0BF1-3A4E-8127AB055A7B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6">
              <a:extLst>
                <a:ext uri="{FF2B5EF4-FFF2-40B4-BE49-F238E27FC236}">
                  <a16:creationId xmlns:a16="http://schemas.microsoft.com/office/drawing/2014/main" id="{BAA4EE57-F0BD-1042-513E-30C11B5A2BD7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7">
              <a:extLst>
                <a:ext uri="{FF2B5EF4-FFF2-40B4-BE49-F238E27FC236}">
                  <a16:creationId xmlns:a16="http://schemas.microsoft.com/office/drawing/2014/main" id="{0A13A584-B17E-2E94-6A32-1CC8748FFC32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398">
              <a:extLst>
                <a:ext uri="{FF2B5EF4-FFF2-40B4-BE49-F238E27FC236}">
                  <a16:creationId xmlns:a16="http://schemas.microsoft.com/office/drawing/2014/main" id="{F241DAB0-205D-73AA-F150-6015231D4B5F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399">
              <a:extLst>
                <a:ext uri="{FF2B5EF4-FFF2-40B4-BE49-F238E27FC236}">
                  <a16:creationId xmlns:a16="http://schemas.microsoft.com/office/drawing/2014/main" id="{B0C93E15-EF84-C3D9-58B1-B137D9860A57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0">
              <a:extLst>
                <a:ext uri="{FF2B5EF4-FFF2-40B4-BE49-F238E27FC236}">
                  <a16:creationId xmlns:a16="http://schemas.microsoft.com/office/drawing/2014/main" id="{3D3C6CE0-EBCF-9D11-4691-3C7DD3267531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1">
              <a:extLst>
                <a:ext uri="{FF2B5EF4-FFF2-40B4-BE49-F238E27FC236}">
                  <a16:creationId xmlns:a16="http://schemas.microsoft.com/office/drawing/2014/main" id="{C3483AB0-1885-5642-A03F-BC8BEF7F2D2E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2">
              <a:extLst>
                <a:ext uri="{FF2B5EF4-FFF2-40B4-BE49-F238E27FC236}">
                  <a16:creationId xmlns:a16="http://schemas.microsoft.com/office/drawing/2014/main" id="{DEE103EB-EF1E-6575-4180-CD8867D27C86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3">
              <a:extLst>
                <a:ext uri="{FF2B5EF4-FFF2-40B4-BE49-F238E27FC236}">
                  <a16:creationId xmlns:a16="http://schemas.microsoft.com/office/drawing/2014/main" id="{F7149DD1-76CC-74BF-068E-0DC0AA051DB1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4">
              <a:extLst>
                <a:ext uri="{FF2B5EF4-FFF2-40B4-BE49-F238E27FC236}">
                  <a16:creationId xmlns:a16="http://schemas.microsoft.com/office/drawing/2014/main" id="{CAB5F32B-01E8-EF67-A2A4-844FF5B042B0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5">
              <a:extLst>
                <a:ext uri="{FF2B5EF4-FFF2-40B4-BE49-F238E27FC236}">
                  <a16:creationId xmlns:a16="http://schemas.microsoft.com/office/drawing/2014/main" id="{1A9BCD5F-20C9-F01B-3E2B-301CC8B4CA52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6">
              <a:extLst>
                <a:ext uri="{FF2B5EF4-FFF2-40B4-BE49-F238E27FC236}">
                  <a16:creationId xmlns:a16="http://schemas.microsoft.com/office/drawing/2014/main" id="{920F3069-8C84-FCFD-EC23-7A8C08B5CEE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7">
              <a:extLst>
                <a:ext uri="{FF2B5EF4-FFF2-40B4-BE49-F238E27FC236}">
                  <a16:creationId xmlns:a16="http://schemas.microsoft.com/office/drawing/2014/main" id="{E9E95B2E-9F74-F834-E9A3-B2430A62A4A9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8">
              <a:extLst>
                <a:ext uri="{FF2B5EF4-FFF2-40B4-BE49-F238E27FC236}">
                  <a16:creationId xmlns:a16="http://schemas.microsoft.com/office/drawing/2014/main" id="{0BFC3154-556A-4E18-0BC9-96C285DF677A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9">
              <a:extLst>
                <a:ext uri="{FF2B5EF4-FFF2-40B4-BE49-F238E27FC236}">
                  <a16:creationId xmlns:a16="http://schemas.microsoft.com/office/drawing/2014/main" id="{32BEBEE3-9021-CA4E-F027-85C5AEA8504A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0">
              <a:extLst>
                <a:ext uri="{FF2B5EF4-FFF2-40B4-BE49-F238E27FC236}">
                  <a16:creationId xmlns:a16="http://schemas.microsoft.com/office/drawing/2014/main" id="{DA71C367-D871-1610-00B1-FDF421D9F89B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1">
              <a:extLst>
                <a:ext uri="{FF2B5EF4-FFF2-40B4-BE49-F238E27FC236}">
                  <a16:creationId xmlns:a16="http://schemas.microsoft.com/office/drawing/2014/main" id="{2889DB24-580E-9D4C-B010-B49414020D15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2">
              <a:extLst>
                <a:ext uri="{FF2B5EF4-FFF2-40B4-BE49-F238E27FC236}">
                  <a16:creationId xmlns:a16="http://schemas.microsoft.com/office/drawing/2014/main" id="{9BA55D33-C385-DBA0-29AA-1189BCE71C5B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3">
              <a:extLst>
                <a:ext uri="{FF2B5EF4-FFF2-40B4-BE49-F238E27FC236}">
                  <a16:creationId xmlns:a16="http://schemas.microsoft.com/office/drawing/2014/main" id="{E2E2EAA9-AB09-A56A-DB7F-DFDA25813F10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4">
              <a:extLst>
                <a:ext uri="{FF2B5EF4-FFF2-40B4-BE49-F238E27FC236}">
                  <a16:creationId xmlns:a16="http://schemas.microsoft.com/office/drawing/2014/main" id="{C1644691-4B46-F487-0BC2-19A3EB6E1FF6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5">
              <a:extLst>
                <a:ext uri="{FF2B5EF4-FFF2-40B4-BE49-F238E27FC236}">
                  <a16:creationId xmlns:a16="http://schemas.microsoft.com/office/drawing/2014/main" id="{80027143-C988-E838-133C-8646AAAD631C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6">
              <a:extLst>
                <a:ext uri="{FF2B5EF4-FFF2-40B4-BE49-F238E27FC236}">
                  <a16:creationId xmlns:a16="http://schemas.microsoft.com/office/drawing/2014/main" id="{933B1F12-A558-37F7-6CF9-D1975CD7E058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7">
              <a:extLst>
                <a:ext uri="{FF2B5EF4-FFF2-40B4-BE49-F238E27FC236}">
                  <a16:creationId xmlns:a16="http://schemas.microsoft.com/office/drawing/2014/main" id="{DAE073C6-40EB-DA3C-2F4B-59AB73BDF356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18">
              <a:extLst>
                <a:ext uri="{FF2B5EF4-FFF2-40B4-BE49-F238E27FC236}">
                  <a16:creationId xmlns:a16="http://schemas.microsoft.com/office/drawing/2014/main" id="{7AF79134-369A-3291-D800-C8B22A556462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9">
              <a:extLst>
                <a:ext uri="{FF2B5EF4-FFF2-40B4-BE49-F238E27FC236}">
                  <a16:creationId xmlns:a16="http://schemas.microsoft.com/office/drawing/2014/main" id="{17465625-14E4-3FB2-A0E3-4A2F8F3B091F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0">
              <a:extLst>
                <a:ext uri="{FF2B5EF4-FFF2-40B4-BE49-F238E27FC236}">
                  <a16:creationId xmlns:a16="http://schemas.microsoft.com/office/drawing/2014/main" id="{EC991277-19A5-01C8-C3E5-92D1D53CCD21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1">
              <a:extLst>
                <a:ext uri="{FF2B5EF4-FFF2-40B4-BE49-F238E27FC236}">
                  <a16:creationId xmlns:a16="http://schemas.microsoft.com/office/drawing/2014/main" id="{C12C4A04-043D-E2A5-C29F-59AE1E19C128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2">
              <a:extLst>
                <a:ext uri="{FF2B5EF4-FFF2-40B4-BE49-F238E27FC236}">
                  <a16:creationId xmlns:a16="http://schemas.microsoft.com/office/drawing/2014/main" id="{3585CBA7-60AE-6B04-FE91-ABD72B6E6D82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3">
              <a:extLst>
                <a:ext uri="{FF2B5EF4-FFF2-40B4-BE49-F238E27FC236}">
                  <a16:creationId xmlns:a16="http://schemas.microsoft.com/office/drawing/2014/main" id="{984108A9-66E4-6ED5-39ED-B89E50AB8D29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4">
              <a:extLst>
                <a:ext uri="{FF2B5EF4-FFF2-40B4-BE49-F238E27FC236}">
                  <a16:creationId xmlns:a16="http://schemas.microsoft.com/office/drawing/2014/main" id="{DB394AF5-1407-274D-F307-6D0E51C535BB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5">
              <a:extLst>
                <a:ext uri="{FF2B5EF4-FFF2-40B4-BE49-F238E27FC236}">
                  <a16:creationId xmlns:a16="http://schemas.microsoft.com/office/drawing/2014/main" id="{EEEA24E8-2AF9-8219-F331-711DE48D62EC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6">
              <a:extLst>
                <a:ext uri="{FF2B5EF4-FFF2-40B4-BE49-F238E27FC236}">
                  <a16:creationId xmlns:a16="http://schemas.microsoft.com/office/drawing/2014/main" id="{6638F285-4855-266D-6074-E4A1454E93B1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7">
              <a:extLst>
                <a:ext uri="{FF2B5EF4-FFF2-40B4-BE49-F238E27FC236}">
                  <a16:creationId xmlns:a16="http://schemas.microsoft.com/office/drawing/2014/main" id="{E6124D33-80CE-E64C-321C-8EF8702E19FF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6" name="Shape 1428">
              <a:extLst>
                <a:ext uri="{FF2B5EF4-FFF2-40B4-BE49-F238E27FC236}">
                  <a16:creationId xmlns:a16="http://schemas.microsoft.com/office/drawing/2014/main" id="{2F672A0D-1C55-0A5D-3665-C2AA67DB64A7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1429">
              <a:extLst>
                <a:ext uri="{FF2B5EF4-FFF2-40B4-BE49-F238E27FC236}">
                  <a16:creationId xmlns:a16="http://schemas.microsoft.com/office/drawing/2014/main" id="{634B1D55-5F6E-4FAA-F10A-18BEFB019DBA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8" name="Shape 1430">
              <a:extLst>
                <a:ext uri="{FF2B5EF4-FFF2-40B4-BE49-F238E27FC236}">
                  <a16:creationId xmlns:a16="http://schemas.microsoft.com/office/drawing/2014/main" id="{C18EDCDB-7327-5835-96C9-1B39BECBD3E2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1">
              <a:extLst>
                <a:ext uri="{FF2B5EF4-FFF2-40B4-BE49-F238E27FC236}">
                  <a16:creationId xmlns:a16="http://schemas.microsoft.com/office/drawing/2014/main" id="{531AB092-2D87-ECEF-B23A-82B4070065EA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2">
              <a:extLst>
                <a:ext uri="{FF2B5EF4-FFF2-40B4-BE49-F238E27FC236}">
                  <a16:creationId xmlns:a16="http://schemas.microsoft.com/office/drawing/2014/main" id="{BCB91418-3967-F1CE-4460-C40DC00F69BB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3">
              <a:extLst>
                <a:ext uri="{FF2B5EF4-FFF2-40B4-BE49-F238E27FC236}">
                  <a16:creationId xmlns:a16="http://schemas.microsoft.com/office/drawing/2014/main" id="{B5B5177E-ED42-CAEF-CF40-7627549D08D3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34">
              <a:extLst>
                <a:ext uri="{FF2B5EF4-FFF2-40B4-BE49-F238E27FC236}">
                  <a16:creationId xmlns:a16="http://schemas.microsoft.com/office/drawing/2014/main" id="{DE11713F-0E6D-5D0A-EE00-9E4E313D60C3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3" name="Shape 1435">
              <a:extLst>
                <a:ext uri="{FF2B5EF4-FFF2-40B4-BE49-F238E27FC236}">
                  <a16:creationId xmlns:a16="http://schemas.microsoft.com/office/drawing/2014/main" id="{5F5F690E-8146-67FC-586C-50E6AF38D0C5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740AE3B-AD23-EB14-160E-A0F222130A36}"/>
              </a:ext>
            </a:extLst>
          </p:cNvPr>
          <p:cNvSpPr txBox="1"/>
          <p:nvPr/>
        </p:nvSpPr>
        <p:spPr>
          <a:xfrm>
            <a:off x="5927908" y="1602703"/>
            <a:ext cx="2496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By State</a:t>
            </a:r>
          </a:p>
          <a:p>
            <a:pPr algn="ctr"/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Enrolling Now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B8C807-68C4-1A93-1394-8DE1CD6AC6E7}"/>
              </a:ext>
            </a:extLst>
          </p:cNvPr>
          <p:cNvSpPr txBox="1"/>
          <p:nvPr/>
        </p:nvSpPr>
        <p:spPr>
          <a:xfrm>
            <a:off x="4414930" y="4580267"/>
            <a:ext cx="1875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Covering America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E586D77-2A5B-5B5F-8879-BCFE72B6F4E3}"/>
              </a:ext>
            </a:extLst>
          </p:cNvPr>
          <p:cNvCxnSpPr/>
          <p:nvPr/>
        </p:nvCxnSpPr>
        <p:spPr>
          <a:xfrm>
            <a:off x="4414930" y="4605079"/>
            <a:ext cx="0" cy="246635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64553F20-FDB1-0300-B3F4-80D6CDC3F0FB}"/>
              </a:ext>
            </a:extLst>
          </p:cNvPr>
          <p:cNvSpPr/>
          <p:nvPr/>
        </p:nvSpPr>
        <p:spPr>
          <a:xfrm>
            <a:off x="459038" y="3029843"/>
            <a:ext cx="4065471" cy="12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C1ECFE-338E-5682-B925-77CDBC1A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28" y="3049706"/>
            <a:ext cx="3960373" cy="105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Practices supported </a:t>
            </a:r>
            <a:r>
              <a:rPr lang="en-US" sz="15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through the programs</a:t>
            </a:r>
            <a:r>
              <a:rPr lang="en-US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: </a:t>
            </a:r>
            <a:endParaRPr lang="en-US" sz="1500">
              <a:solidFill>
                <a:srgbClr val="000000"/>
              </a:solidFill>
              <a:latin typeface="Roboto Condensed"/>
              <a:ea typeface="Roboto Condensed"/>
              <a:cs typeface="Roboto Condensed"/>
            </a:endParaRPr>
          </a:p>
          <a:p>
            <a:endParaRPr lang="en-US" sz="675">
              <a:solidFill>
                <a:srgbClr val="000000"/>
              </a:solidFill>
              <a:latin typeface="Roboto Condensed" panose="02000000000000000000" pitchFamily="2" charset="0"/>
              <a:ea typeface="Roboto Condensed"/>
              <a:cs typeface="Roboto Condensed"/>
            </a:endParaRP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Forage and range seeding</a:t>
            </a: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Cover crops</a:t>
            </a:r>
          </a:p>
          <a:p>
            <a:pPr marL="562928" indent="-254794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Herd productivity &amp; efficiency – herd health, feed efficiency, reproductive efficiency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506318-9C59-0484-16E1-0E16E42E9210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942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B91ED-6039-9005-907B-0522844EC7DD}"/>
              </a:ext>
            </a:extLst>
          </p:cNvPr>
          <p:cNvSpPr/>
          <p:nvPr/>
        </p:nvSpPr>
        <p:spPr>
          <a:xfrm>
            <a:off x="0" y="857365"/>
            <a:ext cx="9144000" cy="1719043"/>
          </a:xfrm>
          <a:prstGeom prst="rect">
            <a:avLst/>
          </a:prstGeom>
          <a:solidFill>
            <a:schemeClr val="accent2">
              <a:alpha val="231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4BB10-37D4-5AE5-E32E-FEAAEB774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4924425"/>
            <a:ext cx="9144001" cy="21907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E51EADF-B8E9-90CB-8A54-E400014ED36F}"/>
              </a:ext>
            </a:extLst>
          </p:cNvPr>
          <p:cNvSpPr txBox="1">
            <a:spLocks/>
          </p:cNvSpPr>
          <p:nvPr/>
        </p:nvSpPr>
        <p:spPr bwMode="auto">
          <a:xfrm>
            <a:off x="288225" y="97074"/>
            <a:ext cx="7442947" cy="6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700" b="1" i="1" err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</a:t>
            </a:r>
            <a:r>
              <a:rPr lang="en-US" sz="27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works with a broad range of producers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3ABACE-12A4-8EA5-9D0E-C226EEBB57C1}"/>
              </a:ext>
            </a:extLst>
          </p:cNvPr>
          <p:cNvSpPr txBox="1"/>
          <p:nvPr/>
        </p:nvSpPr>
        <p:spPr>
          <a:xfrm>
            <a:off x="367949" y="1015320"/>
            <a:ext cx="950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6CC488-EC05-43BC-1D5F-9311DF25348C}"/>
              </a:ext>
            </a:extLst>
          </p:cNvPr>
          <p:cNvSpPr txBox="1"/>
          <p:nvPr/>
        </p:nvSpPr>
        <p:spPr>
          <a:xfrm>
            <a:off x="311370" y="1491635"/>
            <a:ext cx="1215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Began producer recruitment and program enrollment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654D4EAD-2731-40AF-D290-C8958B6C3F5E}"/>
              </a:ext>
            </a:extLst>
          </p:cNvPr>
          <p:cNvGraphicFramePr/>
          <p:nvPr/>
        </p:nvGraphicFramePr>
        <p:xfrm>
          <a:off x="0" y="3278777"/>
          <a:ext cx="1554748" cy="143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F2DBF3A-39A6-366B-C71C-B221825BFC23}"/>
              </a:ext>
            </a:extLst>
          </p:cNvPr>
          <p:cNvCxnSpPr>
            <a:cxnSpLocks/>
          </p:cNvCxnSpPr>
          <p:nvPr/>
        </p:nvCxnSpPr>
        <p:spPr>
          <a:xfrm>
            <a:off x="281287" y="3086279"/>
            <a:ext cx="6121919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8020A1B-47F6-7B43-6072-B5852ED00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928" y="3140685"/>
            <a:ext cx="1455521" cy="114081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C07FC1-1A2E-EB19-7DAC-22AA0F5DA43D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8DD6DB-CD98-CC20-B918-4489333C9CEA}"/>
              </a:ext>
            </a:extLst>
          </p:cNvPr>
          <p:cNvSpPr txBox="1"/>
          <p:nvPr/>
        </p:nvSpPr>
        <p:spPr>
          <a:xfrm>
            <a:off x="5161973" y="1022092"/>
            <a:ext cx="16211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516F3-F462-3757-82F3-5E3173320FC6}"/>
              </a:ext>
            </a:extLst>
          </p:cNvPr>
          <p:cNvSpPr txBox="1"/>
          <p:nvPr/>
        </p:nvSpPr>
        <p:spPr>
          <a:xfrm>
            <a:off x="5152367" y="1479680"/>
            <a:ext cx="159722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Expanding current programs and launching programs in new states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18D452E-C7DD-09E9-65D5-CDA63DE0A142}"/>
              </a:ext>
            </a:extLst>
          </p:cNvPr>
          <p:cNvSpPr txBox="1"/>
          <p:nvPr/>
        </p:nvSpPr>
        <p:spPr>
          <a:xfrm>
            <a:off x="347755" y="2725080"/>
            <a:ext cx="13997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Demographics: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280763-D191-0F84-2534-7869CCB600B3}"/>
              </a:ext>
            </a:extLst>
          </p:cNvPr>
          <p:cNvSpPr txBox="1"/>
          <p:nvPr/>
        </p:nvSpPr>
        <p:spPr>
          <a:xfrm>
            <a:off x="2675716" y="1486744"/>
            <a:ext cx="16211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Over </a:t>
            </a:r>
            <a:r>
              <a:rPr lang="en-US" sz="105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300</a:t>
            </a:r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producers from </a:t>
            </a:r>
            <a:r>
              <a:rPr lang="en-US" sz="105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11</a:t>
            </a:r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states.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A0D1D7-F06F-9F6D-31B9-B5A4DFAAFC16}"/>
              </a:ext>
            </a:extLst>
          </p:cNvPr>
          <p:cNvSpPr txBox="1"/>
          <p:nvPr/>
        </p:nvSpPr>
        <p:spPr>
          <a:xfrm>
            <a:off x="2687443" y="1017948"/>
            <a:ext cx="950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533E19-D350-5831-6BB7-021BA29FA96D}"/>
              </a:ext>
            </a:extLst>
          </p:cNvPr>
          <p:cNvSpPr txBox="1"/>
          <p:nvPr/>
        </p:nvSpPr>
        <p:spPr>
          <a:xfrm>
            <a:off x="1755649" y="4088780"/>
            <a:ext cx="161443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150-200</a:t>
            </a:r>
          </a:p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average herd size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B118F4-903D-28B8-C831-D77770BF0512}"/>
              </a:ext>
            </a:extLst>
          </p:cNvPr>
          <p:cNvSpPr txBox="1"/>
          <p:nvPr/>
        </p:nvSpPr>
        <p:spPr>
          <a:xfrm>
            <a:off x="3320631" y="4024057"/>
            <a:ext cx="16144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&gt;40,000</a:t>
            </a:r>
          </a:p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acres with cover crop, forage, or range seeding</a:t>
            </a:r>
          </a:p>
        </p:txBody>
      </p:sp>
      <p:grpSp>
        <p:nvGrpSpPr>
          <p:cNvPr id="8" name="Shape 1384">
            <a:extLst>
              <a:ext uri="{FF2B5EF4-FFF2-40B4-BE49-F238E27FC236}">
                <a16:creationId xmlns:a16="http://schemas.microsoft.com/office/drawing/2014/main" id="{441189A7-F351-0155-A809-AEB42C7AB257}"/>
              </a:ext>
            </a:extLst>
          </p:cNvPr>
          <p:cNvGrpSpPr/>
          <p:nvPr/>
        </p:nvGrpSpPr>
        <p:grpSpPr>
          <a:xfrm>
            <a:off x="2078904" y="1927343"/>
            <a:ext cx="2836220" cy="1610492"/>
            <a:chOff x="5239212" y="1665628"/>
            <a:chExt cx="2855147" cy="178256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Shape 1385">
              <a:extLst>
                <a:ext uri="{FF2B5EF4-FFF2-40B4-BE49-F238E27FC236}">
                  <a16:creationId xmlns:a16="http://schemas.microsoft.com/office/drawing/2014/main" id="{2B008D18-7D45-1386-2157-92CAF6D52B08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0" name="Shape 1386">
              <a:extLst>
                <a:ext uri="{FF2B5EF4-FFF2-40B4-BE49-F238E27FC236}">
                  <a16:creationId xmlns:a16="http://schemas.microsoft.com/office/drawing/2014/main" id="{50DEF57E-09E5-BDC8-4DD6-56DF4E0523EF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1" name="Shape 1387">
              <a:extLst>
                <a:ext uri="{FF2B5EF4-FFF2-40B4-BE49-F238E27FC236}">
                  <a16:creationId xmlns:a16="http://schemas.microsoft.com/office/drawing/2014/main" id="{ED6EFEFB-92A1-C284-0EFB-6096B818E42D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8">
              <a:extLst>
                <a:ext uri="{FF2B5EF4-FFF2-40B4-BE49-F238E27FC236}">
                  <a16:creationId xmlns:a16="http://schemas.microsoft.com/office/drawing/2014/main" id="{03390BDA-9185-1C47-068E-6E730A3F1324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9">
              <a:extLst>
                <a:ext uri="{FF2B5EF4-FFF2-40B4-BE49-F238E27FC236}">
                  <a16:creationId xmlns:a16="http://schemas.microsoft.com/office/drawing/2014/main" id="{C9F3F9F3-3787-F0F6-075A-8090265300A1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90">
              <a:extLst>
                <a:ext uri="{FF2B5EF4-FFF2-40B4-BE49-F238E27FC236}">
                  <a16:creationId xmlns:a16="http://schemas.microsoft.com/office/drawing/2014/main" id="{A3ED9149-9A2B-1FF3-1FC9-695886A2F4E5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91">
              <a:extLst>
                <a:ext uri="{FF2B5EF4-FFF2-40B4-BE49-F238E27FC236}">
                  <a16:creationId xmlns:a16="http://schemas.microsoft.com/office/drawing/2014/main" id="{4BFECF05-5602-5EC9-2010-CA9EE41B1F50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2">
              <a:extLst>
                <a:ext uri="{FF2B5EF4-FFF2-40B4-BE49-F238E27FC236}">
                  <a16:creationId xmlns:a16="http://schemas.microsoft.com/office/drawing/2014/main" id="{C387E0A2-7970-6B49-D312-3652F2BCD72B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3">
              <a:extLst>
                <a:ext uri="{FF2B5EF4-FFF2-40B4-BE49-F238E27FC236}">
                  <a16:creationId xmlns:a16="http://schemas.microsoft.com/office/drawing/2014/main" id="{11DDC31C-5913-FEEF-33FD-E84296A7097E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4">
              <a:extLst>
                <a:ext uri="{FF2B5EF4-FFF2-40B4-BE49-F238E27FC236}">
                  <a16:creationId xmlns:a16="http://schemas.microsoft.com/office/drawing/2014/main" id="{3CAB733C-0011-1BF0-FED2-8AD57C9E26F1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5">
              <a:extLst>
                <a:ext uri="{FF2B5EF4-FFF2-40B4-BE49-F238E27FC236}">
                  <a16:creationId xmlns:a16="http://schemas.microsoft.com/office/drawing/2014/main" id="{7E7F3ABA-46D3-85DC-2207-A67FD9760198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6">
              <a:extLst>
                <a:ext uri="{FF2B5EF4-FFF2-40B4-BE49-F238E27FC236}">
                  <a16:creationId xmlns:a16="http://schemas.microsoft.com/office/drawing/2014/main" id="{6EBE24B2-F1ED-064D-1B63-C499842B0354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7">
              <a:extLst>
                <a:ext uri="{FF2B5EF4-FFF2-40B4-BE49-F238E27FC236}">
                  <a16:creationId xmlns:a16="http://schemas.microsoft.com/office/drawing/2014/main" id="{AF38E1DB-B790-EA64-2F47-420A0E2FBE26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8">
              <a:extLst>
                <a:ext uri="{FF2B5EF4-FFF2-40B4-BE49-F238E27FC236}">
                  <a16:creationId xmlns:a16="http://schemas.microsoft.com/office/drawing/2014/main" id="{DE9D6AD5-FC4B-CDE0-8FA6-2A1B50BB4F09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9">
              <a:extLst>
                <a:ext uri="{FF2B5EF4-FFF2-40B4-BE49-F238E27FC236}">
                  <a16:creationId xmlns:a16="http://schemas.microsoft.com/office/drawing/2014/main" id="{FDC6E872-93ED-BB70-19A4-EF89574A88EE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400">
              <a:extLst>
                <a:ext uri="{FF2B5EF4-FFF2-40B4-BE49-F238E27FC236}">
                  <a16:creationId xmlns:a16="http://schemas.microsoft.com/office/drawing/2014/main" id="{A0C41F9C-B676-08EF-EE51-0DAB363476BB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401">
              <a:extLst>
                <a:ext uri="{FF2B5EF4-FFF2-40B4-BE49-F238E27FC236}">
                  <a16:creationId xmlns:a16="http://schemas.microsoft.com/office/drawing/2014/main" id="{AE1CAD25-6EE9-FD7C-E627-D56E6063772D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2">
              <a:extLst>
                <a:ext uri="{FF2B5EF4-FFF2-40B4-BE49-F238E27FC236}">
                  <a16:creationId xmlns:a16="http://schemas.microsoft.com/office/drawing/2014/main" id="{4ECAEE20-4441-57C6-485F-40934E4EFEC1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3">
              <a:extLst>
                <a:ext uri="{FF2B5EF4-FFF2-40B4-BE49-F238E27FC236}">
                  <a16:creationId xmlns:a16="http://schemas.microsoft.com/office/drawing/2014/main" id="{9CF1ECC4-415E-63E1-7FE9-A50C4078C5D1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4">
              <a:extLst>
                <a:ext uri="{FF2B5EF4-FFF2-40B4-BE49-F238E27FC236}">
                  <a16:creationId xmlns:a16="http://schemas.microsoft.com/office/drawing/2014/main" id="{E22A7830-36E0-F70A-A779-AB6819765483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5">
              <a:extLst>
                <a:ext uri="{FF2B5EF4-FFF2-40B4-BE49-F238E27FC236}">
                  <a16:creationId xmlns:a16="http://schemas.microsoft.com/office/drawing/2014/main" id="{100C724A-57F5-66B7-460D-512105BEE48D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6">
              <a:extLst>
                <a:ext uri="{FF2B5EF4-FFF2-40B4-BE49-F238E27FC236}">
                  <a16:creationId xmlns:a16="http://schemas.microsoft.com/office/drawing/2014/main" id="{69BD0180-C1FC-C103-8A67-FD33FA023416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7">
              <a:extLst>
                <a:ext uri="{FF2B5EF4-FFF2-40B4-BE49-F238E27FC236}">
                  <a16:creationId xmlns:a16="http://schemas.microsoft.com/office/drawing/2014/main" id="{5853A3F3-4237-6DA2-B4D1-DD818A43FF54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08">
              <a:extLst>
                <a:ext uri="{FF2B5EF4-FFF2-40B4-BE49-F238E27FC236}">
                  <a16:creationId xmlns:a16="http://schemas.microsoft.com/office/drawing/2014/main" id="{107BB39D-0588-A380-0A79-F03C947082DF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09">
              <a:extLst>
                <a:ext uri="{FF2B5EF4-FFF2-40B4-BE49-F238E27FC236}">
                  <a16:creationId xmlns:a16="http://schemas.microsoft.com/office/drawing/2014/main" id="{DEBEA187-5D34-E1D5-D980-F9F9A2F90775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0">
              <a:extLst>
                <a:ext uri="{FF2B5EF4-FFF2-40B4-BE49-F238E27FC236}">
                  <a16:creationId xmlns:a16="http://schemas.microsoft.com/office/drawing/2014/main" id="{6E004D9F-F0CC-7693-5F9C-6AFCB2F6BBD5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1">
              <a:extLst>
                <a:ext uri="{FF2B5EF4-FFF2-40B4-BE49-F238E27FC236}">
                  <a16:creationId xmlns:a16="http://schemas.microsoft.com/office/drawing/2014/main" id="{CCEEBCC5-05EE-809B-2F42-B3E6C584DE61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2">
              <a:extLst>
                <a:ext uri="{FF2B5EF4-FFF2-40B4-BE49-F238E27FC236}">
                  <a16:creationId xmlns:a16="http://schemas.microsoft.com/office/drawing/2014/main" id="{B7D8CA7B-9DB5-A561-E018-F6597C6D8834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3">
              <a:extLst>
                <a:ext uri="{FF2B5EF4-FFF2-40B4-BE49-F238E27FC236}">
                  <a16:creationId xmlns:a16="http://schemas.microsoft.com/office/drawing/2014/main" id="{3C9DBA8B-CA7F-F4C4-5833-2A852A0E0045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4">
              <a:extLst>
                <a:ext uri="{FF2B5EF4-FFF2-40B4-BE49-F238E27FC236}">
                  <a16:creationId xmlns:a16="http://schemas.microsoft.com/office/drawing/2014/main" id="{9E6DA72C-163A-9F75-F6C1-4B9606B4CB7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15">
              <a:extLst>
                <a:ext uri="{FF2B5EF4-FFF2-40B4-BE49-F238E27FC236}">
                  <a16:creationId xmlns:a16="http://schemas.microsoft.com/office/drawing/2014/main" id="{55BAFAFD-4E02-938D-E9DB-2C4BF4891583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16">
              <a:extLst>
                <a:ext uri="{FF2B5EF4-FFF2-40B4-BE49-F238E27FC236}">
                  <a16:creationId xmlns:a16="http://schemas.microsoft.com/office/drawing/2014/main" id="{355D237B-483B-BEDE-6C51-6014277D3685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17">
              <a:extLst>
                <a:ext uri="{FF2B5EF4-FFF2-40B4-BE49-F238E27FC236}">
                  <a16:creationId xmlns:a16="http://schemas.microsoft.com/office/drawing/2014/main" id="{79D4684E-E88A-AF79-EF14-C03AD2B17594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18">
              <a:extLst>
                <a:ext uri="{FF2B5EF4-FFF2-40B4-BE49-F238E27FC236}">
                  <a16:creationId xmlns:a16="http://schemas.microsoft.com/office/drawing/2014/main" id="{3E74C181-F133-B860-BA9E-EAC13B302671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19">
              <a:extLst>
                <a:ext uri="{FF2B5EF4-FFF2-40B4-BE49-F238E27FC236}">
                  <a16:creationId xmlns:a16="http://schemas.microsoft.com/office/drawing/2014/main" id="{708D74F4-6F42-6139-9FDC-9F95B0C1A11B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0">
              <a:extLst>
                <a:ext uri="{FF2B5EF4-FFF2-40B4-BE49-F238E27FC236}">
                  <a16:creationId xmlns:a16="http://schemas.microsoft.com/office/drawing/2014/main" id="{751B2990-0E67-2D3B-6F07-FCED96165CBC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1">
              <a:extLst>
                <a:ext uri="{FF2B5EF4-FFF2-40B4-BE49-F238E27FC236}">
                  <a16:creationId xmlns:a16="http://schemas.microsoft.com/office/drawing/2014/main" id="{DE882879-4F0B-4E1B-C5DC-627C5012AC37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2">
              <a:extLst>
                <a:ext uri="{FF2B5EF4-FFF2-40B4-BE49-F238E27FC236}">
                  <a16:creationId xmlns:a16="http://schemas.microsoft.com/office/drawing/2014/main" id="{A8992F38-3F52-DE03-E1F4-53DCB09EA68C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23">
              <a:extLst>
                <a:ext uri="{FF2B5EF4-FFF2-40B4-BE49-F238E27FC236}">
                  <a16:creationId xmlns:a16="http://schemas.microsoft.com/office/drawing/2014/main" id="{037C4B94-60E4-A79D-D9C9-D6BE98D1917F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24">
              <a:extLst>
                <a:ext uri="{FF2B5EF4-FFF2-40B4-BE49-F238E27FC236}">
                  <a16:creationId xmlns:a16="http://schemas.microsoft.com/office/drawing/2014/main" id="{60CC641B-F31E-2260-7785-F58C64D493E5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25">
              <a:extLst>
                <a:ext uri="{FF2B5EF4-FFF2-40B4-BE49-F238E27FC236}">
                  <a16:creationId xmlns:a16="http://schemas.microsoft.com/office/drawing/2014/main" id="{59993417-89C7-415E-C17B-15493D7B8F59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26">
              <a:extLst>
                <a:ext uri="{FF2B5EF4-FFF2-40B4-BE49-F238E27FC236}">
                  <a16:creationId xmlns:a16="http://schemas.microsoft.com/office/drawing/2014/main" id="{6D81265A-7913-7242-5DFA-9CF251E682C4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27">
              <a:extLst>
                <a:ext uri="{FF2B5EF4-FFF2-40B4-BE49-F238E27FC236}">
                  <a16:creationId xmlns:a16="http://schemas.microsoft.com/office/drawing/2014/main" id="{3A0D9C1F-413D-6DE4-1FAF-DC4D0FCDCE72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63" name="Shape 1428">
              <a:extLst>
                <a:ext uri="{FF2B5EF4-FFF2-40B4-BE49-F238E27FC236}">
                  <a16:creationId xmlns:a16="http://schemas.microsoft.com/office/drawing/2014/main" id="{C769A683-F7B8-3253-EB5B-F8C86FFEBEE8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Shape 1429">
              <a:extLst>
                <a:ext uri="{FF2B5EF4-FFF2-40B4-BE49-F238E27FC236}">
                  <a16:creationId xmlns:a16="http://schemas.microsoft.com/office/drawing/2014/main" id="{8787B2B9-FA47-14C9-5DE6-231DCFB8A8AF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65" name="Shape 1430">
              <a:extLst>
                <a:ext uri="{FF2B5EF4-FFF2-40B4-BE49-F238E27FC236}">
                  <a16:creationId xmlns:a16="http://schemas.microsoft.com/office/drawing/2014/main" id="{193C658B-4125-21D9-473A-93B287729700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6" name="Shape 1431">
              <a:extLst>
                <a:ext uri="{FF2B5EF4-FFF2-40B4-BE49-F238E27FC236}">
                  <a16:creationId xmlns:a16="http://schemas.microsoft.com/office/drawing/2014/main" id="{617713DF-DBA9-AC4F-9E02-6C81F62B55E4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7" name="Shape 1432">
              <a:extLst>
                <a:ext uri="{FF2B5EF4-FFF2-40B4-BE49-F238E27FC236}">
                  <a16:creationId xmlns:a16="http://schemas.microsoft.com/office/drawing/2014/main" id="{C5A5B1AF-84F1-0B58-F1C5-C676E4258B5A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8" name="Shape 1433">
              <a:extLst>
                <a:ext uri="{FF2B5EF4-FFF2-40B4-BE49-F238E27FC236}">
                  <a16:creationId xmlns:a16="http://schemas.microsoft.com/office/drawing/2014/main" id="{A1B120F6-81B2-2863-32EE-F96815DBEA54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9" name="Shape 1434">
              <a:extLst>
                <a:ext uri="{FF2B5EF4-FFF2-40B4-BE49-F238E27FC236}">
                  <a16:creationId xmlns:a16="http://schemas.microsoft.com/office/drawing/2014/main" id="{192287DF-0BB9-2A2A-C96F-4ADC8077D6C0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70" name="Shape 1435">
              <a:extLst>
                <a:ext uri="{FF2B5EF4-FFF2-40B4-BE49-F238E27FC236}">
                  <a16:creationId xmlns:a16="http://schemas.microsoft.com/office/drawing/2014/main" id="{CA42F64A-5B55-DF50-461C-66E1D9B76701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BFEFD93-A6AB-BDF0-DECA-34C05F7F3F1A}"/>
              </a:ext>
            </a:extLst>
          </p:cNvPr>
          <p:cNvSpPr txBox="1"/>
          <p:nvPr/>
        </p:nvSpPr>
        <p:spPr>
          <a:xfrm>
            <a:off x="3104393" y="3510927"/>
            <a:ext cx="1871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States Enrolling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04B436-3A37-8F8E-0C74-6FFB121C2B4C}"/>
              </a:ext>
            </a:extLst>
          </p:cNvPr>
          <p:cNvSpPr txBox="1"/>
          <p:nvPr/>
        </p:nvSpPr>
        <p:spPr>
          <a:xfrm>
            <a:off x="3128301" y="3721616"/>
            <a:ext cx="2143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Future States Enrolling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6F1320B-110A-78FE-BF9F-26FA7164EF0F}"/>
              </a:ext>
            </a:extLst>
          </p:cNvPr>
          <p:cNvSpPr/>
          <p:nvPr/>
        </p:nvSpPr>
        <p:spPr>
          <a:xfrm>
            <a:off x="2963428" y="3540889"/>
            <a:ext cx="170204" cy="1702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A3B085E-F61A-A94C-9406-3B04DFE1FA71}"/>
              </a:ext>
            </a:extLst>
          </p:cNvPr>
          <p:cNvSpPr/>
          <p:nvPr/>
        </p:nvSpPr>
        <p:spPr>
          <a:xfrm>
            <a:off x="2963428" y="3762055"/>
            <a:ext cx="170204" cy="170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280196-9DEA-775F-547F-A2A566ECC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867" y="854813"/>
            <a:ext cx="2091892" cy="37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828E-4339-9243-1C81-2CF43258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7FDA1-50EB-F3E0-4937-3B34085A8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4924425"/>
            <a:ext cx="9144001" cy="21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51578-F149-9CC5-4DE6-F06E9F0AD346}"/>
              </a:ext>
            </a:extLst>
          </p:cNvPr>
          <p:cNvSpPr txBox="1"/>
          <p:nvPr/>
        </p:nvSpPr>
        <p:spPr>
          <a:xfrm>
            <a:off x="3189486" y="1982383"/>
            <a:ext cx="5436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Roboto Condensed" panose="02000000000000000000" pitchFamily="2" charset="0"/>
              </a:rPr>
              <a:t>Implementation of best practices for cow-calf operation</a:t>
            </a:r>
          </a:p>
          <a:p>
            <a:br>
              <a:rPr lang="en-US" sz="1500" dirty="0">
                <a:latin typeface="Roboto Condensed" panose="02000000000000000000" pitchFamily="2" charset="0"/>
              </a:rPr>
            </a:br>
            <a:r>
              <a:rPr lang="en-US" sz="1500" b="1" dirty="0">
                <a:latin typeface="Roboto Condensed" panose="02000000000000000000" pitchFamily="2" charset="0"/>
              </a:rPr>
              <a:t>&gt;</a:t>
            </a:r>
            <a:r>
              <a:rPr lang="en-US" sz="1500" dirty="0">
                <a:latin typeface="Roboto Condensed" panose="02000000000000000000" pitchFamily="2" charset="0"/>
              </a:rPr>
              <a:t> </a:t>
            </a:r>
            <a:r>
              <a:rPr lang="en-US" sz="1500" b="1" i="1" dirty="0">
                <a:latin typeface="Roboto Condensed" panose="02000000000000000000" pitchFamily="2" charset="0"/>
              </a:rPr>
              <a:t>Customized improvement plan and free technical assistance focusing on increasing pounds produced on farm, through: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i="1" dirty="0">
                <a:latin typeface="Roboto Condensed" panose="02000000000000000000" pitchFamily="2" charset="0"/>
              </a:rPr>
              <a:t>Feed efficiency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i="1" dirty="0">
                <a:latin typeface="Roboto Condensed" panose="02000000000000000000" pitchFamily="2" charset="0"/>
              </a:rPr>
              <a:t>Herd health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i="1" dirty="0">
                <a:latin typeface="Roboto Condensed" panose="02000000000000000000" pitchFamily="2" charset="0"/>
              </a:rPr>
              <a:t>Reproductive efficiency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46236-D935-80B0-CA06-1DB840CB08D7}"/>
              </a:ext>
            </a:extLst>
          </p:cNvPr>
          <p:cNvSpPr txBox="1"/>
          <p:nvPr/>
        </p:nvSpPr>
        <p:spPr>
          <a:xfrm>
            <a:off x="315437" y="263771"/>
            <a:ext cx="66339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Ranching for the Future</a:t>
            </a:r>
            <a:endParaRPr lang="en-US" sz="21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8" name="Picture 4" descr="OSI Group | LinkedIn">
            <a:extLst>
              <a:ext uri="{FF2B5EF4-FFF2-40B4-BE49-F238E27FC236}">
                <a16:creationId xmlns:a16="http://schemas.microsoft.com/office/drawing/2014/main" id="{A1DB90B9-823F-DF88-496E-18CC5510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03" y="4102284"/>
            <a:ext cx="1248251" cy="6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8D39D-7FE2-17F5-94E8-43E1D0F8C7A1}"/>
              </a:ext>
            </a:extLst>
          </p:cNvPr>
          <p:cNvCxnSpPr/>
          <p:nvPr/>
        </p:nvCxnSpPr>
        <p:spPr>
          <a:xfrm>
            <a:off x="517924" y="3891214"/>
            <a:ext cx="8245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DB48A1-69FD-4454-D668-77859F215F5A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83AB70-99C3-8D50-611F-2B81E66AE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48959"/>
            <a:ext cx="1071917" cy="612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38FED-E6C6-7114-184A-233699745AEA}"/>
              </a:ext>
            </a:extLst>
          </p:cNvPr>
          <p:cNvSpPr txBox="1"/>
          <p:nvPr/>
        </p:nvSpPr>
        <p:spPr>
          <a:xfrm>
            <a:off x="390584" y="839539"/>
            <a:ext cx="43436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16F52"/>
                </a:solidFill>
                <a:latin typeface="Roboto Condensed" panose="02000000000000000000" pitchFamily="2" charset="0"/>
              </a:rPr>
              <a:t>Supporting producers to enhance herd productivity and efficiency, leading to more pounds produced on-farm.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6B623-4594-1C89-29B7-965AC42173EE}"/>
              </a:ext>
            </a:extLst>
          </p:cNvPr>
          <p:cNvSpPr txBox="1"/>
          <p:nvPr/>
        </p:nvSpPr>
        <p:spPr>
          <a:xfrm>
            <a:off x="381000" y="3799590"/>
            <a:ext cx="4097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500" dirty="0">
                <a:latin typeface="Roboto Condensed" panose="02000000000000000000" pitchFamily="2" charset="0"/>
              </a:rPr>
            </a:br>
            <a:r>
              <a:rPr lang="en-US" sz="1500" b="1" dirty="0">
                <a:latin typeface="Roboto Condensed" panose="02000000000000000000" pitchFamily="2" charset="0"/>
              </a:rPr>
              <a:t>&gt;</a:t>
            </a:r>
            <a:r>
              <a:rPr lang="en-US" sz="1500" dirty="0">
                <a:latin typeface="Roboto Condensed" panose="02000000000000000000" pitchFamily="2" charset="0"/>
              </a:rPr>
              <a:t> </a:t>
            </a:r>
            <a:r>
              <a:rPr lang="en-US" sz="1500" b="1" i="1" dirty="0">
                <a:latin typeface="Roboto Condensed" panose="02000000000000000000" pitchFamily="2" charset="0"/>
              </a:rPr>
              <a:t>Sponsored by partners promoting efficiency, productivity, and reduced environmental impact of beef production. </a:t>
            </a:r>
            <a:endParaRPr lang="en-US" sz="1500" dirty="0">
              <a:latin typeface="Roboto Condensed" panose="02000000000000000000" pitchFamily="2" charset="0"/>
            </a:endParaRPr>
          </a:p>
        </p:txBody>
      </p:sp>
      <p:grpSp>
        <p:nvGrpSpPr>
          <p:cNvPr id="13" name="Shape 1384">
            <a:extLst>
              <a:ext uri="{FF2B5EF4-FFF2-40B4-BE49-F238E27FC236}">
                <a16:creationId xmlns:a16="http://schemas.microsoft.com/office/drawing/2014/main" id="{12BA7C90-4D21-D670-4DEF-78F061F530D4}"/>
              </a:ext>
            </a:extLst>
          </p:cNvPr>
          <p:cNvGrpSpPr/>
          <p:nvPr/>
        </p:nvGrpSpPr>
        <p:grpSpPr>
          <a:xfrm>
            <a:off x="5907781" y="745176"/>
            <a:ext cx="1964509" cy="1115909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4" name="Shape 1385">
              <a:extLst>
                <a:ext uri="{FF2B5EF4-FFF2-40B4-BE49-F238E27FC236}">
                  <a16:creationId xmlns:a16="http://schemas.microsoft.com/office/drawing/2014/main" id="{BFAB91E3-C1E0-2082-2191-D52A7C02A280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6">
              <a:extLst>
                <a:ext uri="{FF2B5EF4-FFF2-40B4-BE49-F238E27FC236}">
                  <a16:creationId xmlns:a16="http://schemas.microsoft.com/office/drawing/2014/main" id="{61067304-7E7B-EB10-1C94-B7FA8D0103E7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87">
              <a:extLst>
                <a:ext uri="{FF2B5EF4-FFF2-40B4-BE49-F238E27FC236}">
                  <a16:creationId xmlns:a16="http://schemas.microsoft.com/office/drawing/2014/main" id="{FEE7FFC7-EDD8-A19D-8965-CC816F76BA84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88">
              <a:extLst>
                <a:ext uri="{FF2B5EF4-FFF2-40B4-BE49-F238E27FC236}">
                  <a16:creationId xmlns:a16="http://schemas.microsoft.com/office/drawing/2014/main" id="{F04339C4-28FD-920F-2E28-0F8E7E9091B7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89">
              <a:extLst>
                <a:ext uri="{FF2B5EF4-FFF2-40B4-BE49-F238E27FC236}">
                  <a16:creationId xmlns:a16="http://schemas.microsoft.com/office/drawing/2014/main" id="{3F01F148-3437-129B-FFC5-4122AF499B80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0">
              <a:extLst>
                <a:ext uri="{FF2B5EF4-FFF2-40B4-BE49-F238E27FC236}">
                  <a16:creationId xmlns:a16="http://schemas.microsoft.com/office/drawing/2014/main" id="{BBC58295-664E-C281-2B34-6A9711F0A142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1">
              <a:extLst>
                <a:ext uri="{FF2B5EF4-FFF2-40B4-BE49-F238E27FC236}">
                  <a16:creationId xmlns:a16="http://schemas.microsoft.com/office/drawing/2014/main" id="{CEA1589C-2BAF-486B-7F76-D76A15D7186A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2">
              <a:extLst>
                <a:ext uri="{FF2B5EF4-FFF2-40B4-BE49-F238E27FC236}">
                  <a16:creationId xmlns:a16="http://schemas.microsoft.com/office/drawing/2014/main" id="{C4267C06-97C7-AC16-5493-405D0B11DF1B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3">
              <a:extLst>
                <a:ext uri="{FF2B5EF4-FFF2-40B4-BE49-F238E27FC236}">
                  <a16:creationId xmlns:a16="http://schemas.microsoft.com/office/drawing/2014/main" id="{85B59EAB-855F-6F44-E4AF-84C3CFD62A71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4">
              <a:extLst>
                <a:ext uri="{FF2B5EF4-FFF2-40B4-BE49-F238E27FC236}">
                  <a16:creationId xmlns:a16="http://schemas.microsoft.com/office/drawing/2014/main" id="{E467D3D1-4363-2061-ADB2-97E34AA692FF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5">
              <a:extLst>
                <a:ext uri="{FF2B5EF4-FFF2-40B4-BE49-F238E27FC236}">
                  <a16:creationId xmlns:a16="http://schemas.microsoft.com/office/drawing/2014/main" id="{16773B2E-A6BF-E03C-BE6F-7E0478B99128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6">
              <a:extLst>
                <a:ext uri="{FF2B5EF4-FFF2-40B4-BE49-F238E27FC236}">
                  <a16:creationId xmlns:a16="http://schemas.microsoft.com/office/drawing/2014/main" id="{8EE275B7-0355-6FBF-206C-5599A647E630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397">
              <a:extLst>
                <a:ext uri="{FF2B5EF4-FFF2-40B4-BE49-F238E27FC236}">
                  <a16:creationId xmlns:a16="http://schemas.microsoft.com/office/drawing/2014/main" id="{0AC2CA6E-1430-8AE2-21F9-D2E7DBABA966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398">
              <a:extLst>
                <a:ext uri="{FF2B5EF4-FFF2-40B4-BE49-F238E27FC236}">
                  <a16:creationId xmlns:a16="http://schemas.microsoft.com/office/drawing/2014/main" id="{BC357774-EFE7-7317-EA7C-1F2A97629825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399">
              <a:extLst>
                <a:ext uri="{FF2B5EF4-FFF2-40B4-BE49-F238E27FC236}">
                  <a16:creationId xmlns:a16="http://schemas.microsoft.com/office/drawing/2014/main" id="{597F099C-D2D7-8278-F762-C38D759CF942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0">
              <a:extLst>
                <a:ext uri="{FF2B5EF4-FFF2-40B4-BE49-F238E27FC236}">
                  <a16:creationId xmlns:a16="http://schemas.microsoft.com/office/drawing/2014/main" id="{40A78581-D23C-0ED8-3EC4-08DDB2FF8AC5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1">
              <a:extLst>
                <a:ext uri="{FF2B5EF4-FFF2-40B4-BE49-F238E27FC236}">
                  <a16:creationId xmlns:a16="http://schemas.microsoft.com/office/drawing/2014/main" id="{401AF24A-1E29-BE2B-41F2-560EDE8ED506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2">
              <a:extLst>
                <a:ext uri="{FF2B5EF4-FFF2-40B4-BE49-F238E27FC236}">
                  <a16:creationId xmlns:a16="http://schemas.microsoft.com/office/drawing/2014/main" id="{9CD97F5E-26B0-6FD1-5D7A-431F1E062E12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3">
              <a:extLst>
                <a:ext uri="{FF2B5EF4-FFF2-40B4-BE49-F238E27FC236}">
                  <a16:creationId xmlns:a16="http://schemas.microsoft.com/office/drawing/2014/main" id="{DC1E9AA5-5D51-7F43-3E76-336B34E72F5A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4">
              <a:extLst>
                <a:ext uri="{FF2B5EF4-FFF2-40B4-BE49-F238E27FC236}">
                  <a16:creationId xmlns:a16="http://schemas.microsoft.com/office/drawing/2014/main" id="{410845A4-ED42-FF22-41DF-2C33C61831BD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5">
              <a:extLst>
                <a:ext uri="{FF2B5EF4-FFF2-40B4-BE49-F238E27FC236}">
                  <a16:creationId xmlns:a16="http://schemas.microsoft.com/office/drawing/2014/main" id="{82F5724D-9A9A-B159-0F94-2D03B2F4C2C4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6">
              <a:extLst>
                <a:ext uri="{FF2B5EF4-FFF2-40B4-BE49-F238E27FC236}">
                  <a16:creationId xmlns:a16="http://schemas.microsoft.com/office/drawing/2014/main" id="{7D034B0A-7326-9F38-89BE-E57218229C17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7">
              <a:extLst>
                <a:ext uri="{FF2B5EF4-FFF2-40B4-BE49-F238E27FC236}">
                  <a16:creationId xmlns:a16="http://schemas.microsoft.com/office/drawing/2014/main" id="{74AC4BDC-CEA0-01A7-C710-DA68D460301F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8">
              <a:extLst>
                <a:ext uri="{FF2B5EF4-FFF2-40B4-BE49-F238E27FC236}">
                  <a16:creationId xmlns:a16="http://schemas.microsoft.com/office/drawing/2014/main" id="{BB964A44-0575-23F9-988F-9838228EE92F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09">
              <a:extLst>
                <a:ext uri="{FF2B5EF4-FFF2-40B4-BE49-F238E27FC236}">
                  <a16:creationId xmlns:a16="http://schemas.microsoft.com/office/drawing/2014/main" id="{6520B7CC-1232-E758-34E1-5D10D51BF75E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0">
              <a:extLst>
                <a:ext uri="{FF2B5EF4-FFF2-40B4-BE49-F238E27FC236}">
                  <a16:creationId xmlns:a16="http://schemas.microsoft.com/office/drawing/2014/main" id="{E40944FA-FE40-52E9-6EE5-B34EDA206727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1">
              <a:extLst>
                <a:ext uri="{FF2B5EF4-FFF2-40B4-BE49-F238E27FC236}">
                  <a16:creationId xmlns:a16="http://schemas.microsoft.com/office/drawing/2014/main" id="{1C016C05-E199-3869-9657-D3AF706997BA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2">
              <a:extLst>
                <a:ext uri="{FF2B5EF4-FFF2-40B4-BE49-F238E27FC236}">
                  <a16:creationId xmlns:a16="http://schemas.microsoft.com/office/drawing/2014/main" id="{BFA1234F-4CAD-B052-C764-3118DC902BEC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3">
              <a:extLst>
                <a:ext uri="{FF2B5EF4-FFF2-40B4-BE49-F238E27FC236}">
                  <a16:creationId xmlns:a16="http://schemas.microsoft.com/office/drawing/2014/main" id="{1FAD8D37-3E28-F837-6AB2-7156A868F506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4">
              <a:extLst>
                <a:ext uri="{FF2B5EF4-FFF2-40B4-BE49-F238E27FC236}">
                  <a16:creationId xmlns:a16="http://schemas.microsoft.com/office/drawing/2014/main" id="{68FBF597-3C29-5C4F-AF1D-6BF22B6FF1E6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5">
              <a:extLst>
                <a:ext uri="{FF2B5EF4-FFF2-40B4-BE49-F238E27FC236}">
                  <a16:creationId xmlns:a16="http://schemas.microsoft.com/office/drawing/2014/main" id="{EC3CA572-E72C-39EE-3D1B-5A3D8D9BCDF7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6">
              <a:extLst>
                <a:ext uri="{FF2B5EF4-FFF2-40B4-BE49-F238E27FC236}">
                  <a16:creationId xmlns:a16="http://schemas.microsoft.com/office/drawing/2014/main" id="{EDAB85D1-759C-F21E-EBAF-943E5DF409B9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17">
              <a:extLst>
                <a:ext uri="{FF2B5EF4-FFF2-40B4-BE49-F238E27FC236}">
                  <a16:creationId xmlns:a16="http://schemas.microsoft.com/office/drawing/2014/main" id="{28126D03-E092-50D8-5D7C-E8E6966EBA66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8">
              <a:extLst>
                <a:ext uri="{FF2B5EF4-FFF2-40B4-BE49-F238E27FC236}">
                  <a16:creationId xmlns:a16="http://schemas.microsoft.com/office/drawing/2014/main" id="{7E95E229-7491-3FAE-D8E7-197C95880EE9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19">
              <a:extLst>
                <a:ext uri="{FF2B5EF4-FFF2-40B4-BE49-F238E27FC236}">
                  <a16:creationId xmlns:a16="http://schemas.microsoft.com/office/drawing/2014/main" id="{6E4EC2AC-BDAD-3628-BC88-93CF4C1EF4C1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0">
              <a:extLst>
                <a:ext uri="{FF2B5EF4-FFF2-40B4-BE49-F238E27FC236}">
                  <a16:creationId xmlns:a16="http://schemas.microsoft.com/office/drawing/2014/main" id="{48A6EDE5-3FA6-C7A6-1CE9-3E98B0A5EBBF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1">
              <a:extLst>
                <a:ext uri="{FF2B5EF4-FFF2-40B4-BE49-F238E27FC236}">
                  <a16:creationId xmlns:a16="http://schemas.microsoft.com/office/drawing/2014/main" id="{C0F4DA12-D3AC-F71F-37CF-A09070E45B0D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2">
              <a:extLst>
                <a:ext uri="{FF2B5EF4-FFF2-40B4-BE49-F238E27FC236}">
                  <a16:creationId xmlns:a16="http://schemas.microsoft.com/office/drawing/2014/main" id="{2B80C708-EF5B-25DC-32C7-58386295A3B4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3">
              <a:extLst>
                <a:ext uri="{FF2B5EF4-FFF2-40B4-BE49-F238E27FC236}">
                  <a16:creationId xmlns:a16="http://schemas.microsoft.com/office/drawing/2014/main" id="{877715C1-DF1A-5AC5-7DE6-8D60F2F6EDE0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4">
              <a:extLst>
                <a:ext uri="{FF2B5EF4-FFF2-40B4-BE49-F238E27FC236}">
                  <a16:creationId xmlns:a16="http://schemas.microsoft.com/office/drawing/2014/main" id="{7D95FEE2-AD8F-9BFC-4CB4-DEF73D146050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5">
              <a:extLst>
                <a:ext uri="{FF2B5EF4-FFF2-40B4-BE49-F238E27FC236}">
                  <a16:creationId xmlns:a16="http://schemas.microsoft.com/office/drawing/2014/main" id="{76DA3CE7-D476-E6DB-9714-6FD8F9696567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6">
              <a:extLst>
                <a:ext uri="{FF2B5EF4-FFF2-40B4-BE49-F238E27FC236}">
                  <a16:creationId xmlns:a16="http://schemas.microsoft.com/office/drawing/2014/main" id="{1008ABD2-A408-EF0F-222E-8DC8CC5B408D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27">
              <a:extLst>
                <a:ext uri="{FF2B5EF4-FFF2-40B4-BE49-F238E27FC236}">
                  <a16:creationId xmlns:a16="http://schemas.microsoft.com/office/drawing/2014/main" id="{E133048D-2CD6-D4B9-40E2-28D76AF443C3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7" name="Shape 1428">
              <a:extLst>
                <a:ext uri="{FF2B5EF4-FFF2-40B4-BE49-F238E27FC236}">
                  <a16:creationId xmlns:a16="http://schemas.microsoft.com/office/drawing/2014/main" id="{BC18B8E6-8EF7-4919-6574-39C0C4E1ADDF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1429">
              <a:extLst>
                <a:ext uri="{FF2B5EF4-FFF2-40B4-BE49-F238E27FC236}">
                  <a16:creationId xmlns:a16="http://schemas.microsoft.com/office/drawing/2014/main" id="{6C3D2821-D8DD-5CE9-39C2-7D20D509D6DA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9" name="Shape 1430">
              <a:extLst>
                <a:ext uri="{FF2B5EF4-FFF2-40B4-BE49-F238E27FC236}">
                  <a16:creationId xmlns:a16="http://schemas.microsoft.com/office/drawing/2014/main" id="{B794DA32-A13A-2AC9-C643-8B3AF87A39E7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1">
              <a:extLst>
                <a:ext uri="{FF2B5EF4-FFF2-40B4-BE49-F238E27FC236}">
                  <a16:creationId xmlns:a16="http://schemas.microsoft.com/office/drawing/2014/main" id="{0BEADB0B-13B1-682E-71F3-402A55598F31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2">
              <a:extLst>
                <a:ext uri="{FF2B5EF4-FFF2-40B4-BE49-F238E27FC236}">
                  <a16:creationId xmlns:a16="http://schemas.microsoft.com/office/drawing/2014/main" id="{705C01DE-03F7-B7FA-34E5-335EB911330F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33">
              <a:extLst>
                <a:ext uri="{FF2B5EF4-FFF2-40B4-BE49-F238E27FC236}">
                  <a16:creationId xmlns:a16="http://schemas.microsoft.com/office/drawing/2014/main" id="{895AE4EE-F997-B736-0B0C-EFB0110B848F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3" name="Shape 1434">
              <a:extLst>
                <a:ext uri="{FF2B5EF4-FFF2-40B4-BE49-F238E27FC236}">
                  <a16:creationId xmlns:a16="http://schemas.microsoft.com/office/drawing/2014/main" id="{66269716-A240-BD7E-32C8-3301366EEEFB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4" name="Shape 1435">
              <a:extLst>
                <a:ext uri="{FF2B5EF4-FFF2-40B4-BE49-F238E27FC236}">
                  <a16:creationId xmlns:a16="http://schemas.microsoft.com/office/drawing/2014/main" id="{043386B5-44E8-FE81-C477-75410EE7DC3D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F74FD6B7-13A3-AA51-A75F-88CF6F57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951"/>
          <a:stretch/>
        </p:blipFill>
        <p:spPr>
          <a:xfrm>
            <a:off x="577473" y="2002728"/>
            <a:ext cx="1720088" cy="150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C5A0B-B703-6AC7-06E0-672CB3C4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96904-659F-C247-CF25-F237D142F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4924425"/>
            <a:ext cx="9144001" cy="21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68FCE-0DB7-D357-090F-A793CDA27BA9}"/>
              </a:ext>
            </a:extLst>
          </p:cNvPr>
          <p:cNvSpPr txBox="1"/>
          <p:nvPr/>
        </p:nvSpPr>
        <p:spPr>
          <a:xfrm>
            <a:off x="3910815" y="2876634"/>
            <a:ext cx="49656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Roboto Condensed" panose="02000000000000000000" pitchFamily="2" charset="0"/>
              </a:rPr>
              <a:t>&gt; </a:t>
            </a:r>
            <a:r>
              <a:rPr lang="en-US" sz="1800" b="1" i="1" dirty="0">
                <a:latin typeface="Roboto Condensed" panose="02000000000000000000" pitchFamily="2" charset="0"/>
              </a:rPr>
              <a:t>Technical Assistance:</a:t>
            </a:r>
            <a:r>
              <a:rPr lang="en-US" sz="1800" dirty="0">
                <a:latin typeface="Roboto Condensed" panose="02000000000000000000" pitchFamily="2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Roboto Condensed" panose="02000000000000000000" pitchFamily="2" charset="0"/>
              </a:rPr>
              <a:t>Our advisory team provides one-on-one guidance and technical assistance for seedings and grazing management.</a:t>
            </a:r>
          </a:p>
          <a:p>
            <a:endParaRPr lang="en-US" sz="1800" i="1" dirty="0">
              <a:latin typeface="Roboto Condensed" panose="02000000000000000000" pitchFamily="2" charset="0"/>
            </a:endParaRPr>
          </a:p>
          <a:p>
            <a:r>
              <a:rPr lang="en-US" sz="1800" i="1" dirty="0">
                <a:latin typeface="Roboto Condensed" panose="02000000000000000000" pitchFamily="2" charset="0"/>
              </a:rPr>
              <a:t>&gt;</a:t>
            </a:r>
            <a:r>
              <a:rPr lang="en-US" sz="1800" b="1" i="1" dirty="0">
                <a:latin typeface="Roboto Condensed" panose="02000000000000000000" pitchFamily="2" charset="0"/>
              </a:rPr>
              <a:t> Seeding &amp; Cattle Payments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Roboto Condensed" panose="02000000000000000000" pitchFamily="2" charset="0"/>
              </a:rPr>
              <a:t>$40 - $100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C2D0F-ACF0-5776-9D79-82A70C2829A9}"/>
              </a:ext>
            </a:extLst>
          </p:cNvPr>
          <p:cNvSpPr txBox="1"/>
          <p:nvPr/>
        </p:nvSpPr>
        <p:spPr>
          <a:xfrm>
            <a:off x="288225" y="250945"/>
            <a:ext cx="580786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Grass is Greener</a:t>
            </a:r>
            <a:endParaRPr lang="en-US" sz="27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C1246E-AD3E-8E22-ADC9-E9F76A550DF6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DC634-2906-E3FE-416E-742646DF6AB4}"/>
              </a:ext>
            </a:extLst>
          </p:cNvPr>
          <p:cNvSpPr txBox="1"/>
          <p:nvPr/>
        </p:nvSpPr>
        <p:spPr>
          <a:xfrm>
            <a:off x="287992" y="832871"/>
            <a:ext cx="3953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16F5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Rewarding producers for the environmental benefits of grazing cattle and sustainable forage production. </a:t>
            </a:r>
            <a:endParaRPr lang="en-US" sz="1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9" name="Shape 1384">
            <a:extLst>
              <a:ext uri="{FF2B5EF4-FFF2-40B4-BE49-F238E27FC236}">
                <a16:creationId xmlns:a16="http://schemas.microsoft.com/office/drawing/2014/main" id="{BAB20BE9-486C-C57B-65A5-6922449BB2D6}"/>
              </a:ext>
            </a:extLst>
          </p:cNvPr>
          <p:cNvGrpSpPr/>
          <p:nvPr/>
        </p:nvGrpSpPr>
        <p:grpSpPr>
          <a:xfrm>
            <a:off x="5969762" y="1154046"/>
            <a:ext cx="2496704" cy="1417704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0" name="Shape 1385">
              <a:extLst>
                <a:ext uri="{FF2B5EF4-FFF2-40B4-BE49-F238E27FC236}">
                  <a16:creationId xmlns:a16="http://schemas.microsoft.com/office/drawing/2014/main" id="{E7A89D24-253D-8A2D-A7C0-CCFD6AD7BF51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1" name="Shape 1386">
              <a:extLst>
                <a:ext uri="{FF2B5EF4-FFF2-40B4-BE49-F238E27FC236}">
                  <a16:creationId xmlns:a16="http://schemas.microsoft.com/office/drawing/2014/main" id="{A50534EA-F0D9-4838-BDF2-867E904F59F6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7">
              <a:extLst>
                <a:ext uri="{FF2B5EF4-FFF2-40B4-BE49-F238E27FC236}">
                  <a16:creationId xmlns:a16="http://schemas.microsoft.com/office/drawing/2014/main" id="{E0EE278A-3357-A5DC-B670-81FDDEF20659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8">
              <a:extLst>
                <a:ext uri="{FF2B5EF4-FFF2-40B4-BE49-F238E27FC236}">
                  <a16:creationId xmlns:a16="http://schemas.microsoft.com/office/drawing/2014/main" id="{44445FC4-0BB7-2F52-A5AC-24D0789A3E78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9">
              <a:extLst>
                <a:ext uri="{FF2B5EF4-FFF2-40B4-BE49-F238E27FC236}">
                  <a16:creationId xmlns:a16="http://schemas.microsoft.com/office/drawing/2014/main" id="{E7882A3D-5FE0-1081-99F4-AE7BC3990C1F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90">
              <a:extLst>
                <a:ext uri="{FF2B5EF4-FFF2-40B4-BE49-F238E27FC236}">
                  <a16:creationId xmlns:a16="http://schemas.microsoft.com/office/drawing/2014/main" id="{617AB0A0-1E0C-B758-E34F-D3AF33BBFE90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1">
              <a:extLst>
                <a:ext uri="{FF2B5EF4-FFF2-40B4-BE49-F238E27FC236}">
                  <a16:creationId xmlns:a16="http://schemas.microsoft.com/office/drawing/2014/main" id="{D09C7395-E408-0D22-803A-80113E023A3A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2">
              <a:extLst>
                <a:ext uri="{FF2B5EF4-FFF2-40B4-BE49-F238E27FC236}">
                  <a16:creationId xmlns:a16="http://schemas.microsoft.com/office/drawing/2014/main" id="{215D6B2B-F8F4-7465-CAC9-EFD2F11425CE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3">
              <a:extLst>
                <a:ext uri="{FF2B5EF4-FFF2-40B4-BE49-F238E27FC236}">
                  <a16:creationId xmlns:a16="http://schemas.microsoft.com/office/drawing/2014/main" id="{A5CA4ED3-2025-05E0-1295-A798BBE8851C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4">
              <a:extLst>
                <a:ext uri="{FF2B5EF4-FFF2-40B4-BE49-F238E27FC236}">
                  <a16:creationId xmlns:a16="http://schemas.microsoft.com/office/drawing/2014/main" id="{5720407E-4C52-0FAD-8E0F-42D4D8281B84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5">
              <a:extLst>
                <a:ext uri="{FF2B5EF4-FFF2-40B4-BE49-F238E27FC236}">
                  <a16:creationId xmlns:a16="http://schemas.microsoft.com/office/drawing/2014/main" id="{DC3A84A6-ECF7-6EE8-AC0D-98D585B091FF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6">
              <a:extLst>
                <a:ext uri="{FF2B5EF4-FFF2-40B4-BE49-F238E27FC236}">
                  <a16:creationId xmlns:a16="http://schemas.microsoft.com/office/drawing/2014/main" id="{7425FBBE-7F87-EA4D-2F22-D5815A18C119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7">
              <a:extLst>
                <a:ext uri="{FF2B5EF4-FFF2-40B4-BE49-F238E27FC236}">
                  <a16:creationId xmlns:a16="http://schemas.microsoft.com/office/drawing/2014/main" id="{7AFEE1DF-9C1B-3AFF-519D-068E7E676302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8">
              <a:extLst>
                <a:ext uri="{FF2B5EF4-FFF2-40B4-BE49-F238E27FC236}">
                  <a16:creationId xmlns:a16="http://schemas.microsoft.com/office/drawing/2014/main" id="{BFC62BD1-CC52-381F-5FC2-4ACF57ECE3E1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9">
              <a:extLst>
                <a:ext uri="{FF2B5EF4-FFF2-40B4-BE49-F238E27FC236}">
                  <a16:creationId xmlns:a16="http://schemas.microsoft.com/office/drawing/2014/main" id="{AF5F9018-7909-1286-D41F-3C88018CE572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400">
              <a:extLst>
                <a:ext uri="{FF2B5EF4-FFF2-40B4-BE49-F238E27FC236}">
                  <a16:creationId xmlns:a16="http://schemas.microsoft.com/office/drawing/2014/main" id="{4873E6A3-52F9-FB45-869D-CA2113078F7B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1">
              <a:extLst>
                <a:ext uri="{FF2B5EF4-FFF2-40B4-BE49-F238E27FC236}">
                  <a16:creationId xmlns:a16="http://schemas.microsoft.com/office/drawing/2014/main" id="{B9BCC72C-F819-7D80-0AFA-A8AF96F3C9F4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2">
              <a:extLst>
                <a:ext uri="{FF2B5EF4-FFF2-40B4-BE49-F238E27FC236}">
                  <a16:creationId xmlns:a16="http://schemas.microsoft.com/office/drawing/2014/main" id="{DCCB1D8F-0C3B-65EC-E037-B880714760EF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3">
              <a:extLst>
                <a:ext uri="{FF2B5EF4-FFF2-40B4-BE49-F238E27FC236}">
                  <a16:creationId xmlns:a16="http://schemas.microsoft.com/office/drawing/2014/main" id="{75B997D6-C3F3-228F-D52A-C45ABA01A39F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4">
              <a:extLst>
                <a:ext uri="{FF2B5EF4-FFF2-40B4-BE49-F238E27FC236}">
                  <a16:creationId xmlns:a16="http://schemas.microsoft.com/office/drawing/2014/main" id="{759750DD-509A-B5DE-A742-F96BD01E46BD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5">
              <a:extLst>
                <a:ext uri="{FF2B5EF4-FFF2-40B4-BE49-F238E27FC236}">
                  <a16:creationId xmlns:a16="http://schemas.microsoft.com/office/drawing/2014/main" id="{CD3DA9BE-4703-7C50-DA02-2C98117AFE52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6">
              <a:extLst>
                <a:ext uri="{FF2B5EF4-FFF2-40B4-BE49-F238E27FC236}">
                  <a16:creationId xmlns:a16="http://schemas.microsoft.com/office/drawing/2014/main" id="{238F3586-13B8-7440-587E-50E4B633CD7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7">
              <a:extLst>
                <a:ext uri="{FF2B5EF4-FFF2-40B4-BE49-F238E27FC236}">
                  <a16:creationId xmlns:a16="http://schemas.microsoft.com/office/drawing/2014/main" id="{894904E9-7904-B6A5-7D18-2A8E8D008973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8">
              <a:extLst>
                <a:ext uri="{FF2B5EF4-FFF2-40B4-BE49-F238E27FC236}">
                  <a16:creationId xmlns:a16="http://schemas.microsoft.com/office/drawing/2014/main" id="{118FAAE4-8618-382F-CEC7-42FE418CA960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9">
              <a:extLst>
                <a:ext uri="{FF2B5EF4-FFF2-40B4-BE49-F238E27FC236}">
                  <a16:creationId xmlns:a16="http://schemas.microsoft.com/office/drawing/2014/main" id="{C0A84C49-D26D-B972-4A1C-A359041F0872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10">
              <a:extLst>
                <a:ext uri="{FF2B5EF4-FFF2-40B4-BE49-F238E27FC236}">
                  <a16:creationId xmlns:a16="http://schemas.microsoft.com/office/drawing/2014/main" id="{37CAB3A4-8CB0-B304-203C-93061CFD4ACA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11">
              <a:extLst>
                <a:ext uri="{FF2B5EF4-FFF2-40B4-BE49-F238E27FC236}">
                  <a16:creationId xmlns:a16="http://schemas.microsoft.com/office/drawing/2014/main" id="{565F1B59-3C15-45BF-3656-854D6BE9BF09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12">
              <a:extLst>
                <a:ext uri="{FF2B5EF4-FFF2-40B4-BE49-F238E27FC236}">
                  <a16:creationId xmlns:a16="http://schemas.microsoft.com/office/drawing/2014/main" id="{EF2D1314-CD4C-735E-32D2-DE661C9684B3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3">
              <a:extLst>
                <a:ext uri="{FF2B5EF4-FFF2-40B4-BE49-F238E27FC236}">
                  <a16:creationId xmlns:a16="http://schemas.microsoft.com/office/drawing/2014/main" id="{C658C0DC-B547-38AE-145F-573F73A963FF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4">
              <a:extLst>
                <a:ext uri="{FF2B5EF4-FFF2-40B4-BE49-F238E27FC236}">
                  <a16:creationId xmlns:a16="http://schemas.microsoft.com/office/drawing/2014/main" id="{53448F8D-2B95-62DD-1747-5A0E92ABB19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5">
              <a:extLst>
                <a:ext uri="{FF2B5EF4-FFF2-40B4-BE49-F238E27FC236}">
                  <a16:creationId xmlns:a16="http://schemas.microsoft.com/office/drawing/2014/main" id="{E667FF66-A059-20D6-DADA-05406FEBD643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6">
              <a:extLst>
                <a:ext uri="{FF2B5EF4-FFF2-40B4-BE49-F238E27FC236}">
                  <a16:creationId xmlns:a16="http://schemas.microsoft.com/office/drawing/2014/main" id="{3A1FEEA9-B2BB-F28B-B8EA-F8F1F3DCF67B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7">
              <a:extLst>
                <a:ext uri="{FF2B5EF4-FFF2-40B4-BE49-F238E27FC236}">
                  <a16:creationId xmlns:a16="http://schemas.microsoft.com/office/drawing/2014/main" id="{AD863F69-08D3-C609-299A-7A0C4A0B729A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8">
              <a:extLst>
                <a:ext uri="{FF2B5EF4-FFF2-40B4-BE49-F238E27FC236}">
                  <a16:creationId xmlns:a16="http://schemas.microsoft.com/office/drawing/2014/main" id="{670885CC-3AE4-146E-20F2-0AB84EE9A0DD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9">
              <a:extLst>
                <a:ext uri="{FF2B5EF4-FFF2-40B4-BE49-F238E27FC236}">
                  <a16:creationId xmlns:a16="http://schemas.microsoft.com/office/drawing/2014/main" id="{1C8B86DF-DEBC-3DF6-56B3-A425F9AAB711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20">
              <a:extLst>
                <a:ext uri="{FF2B5EF4-FFF2-40B4-BE49-F238E27FC236}">
                  <a16:creationId xmlns:a16="http://schemas.microsoft.com/office/drawing/2014/main" id="{3736403E-7C2D-FE35-15D7-417906EEE7AF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21">
              <a:extLst>
                <a:ext uri="{FF2B5EF4-FFF2-40B4-BE49-F238E27FC236}">
                  <a16:creationId xmlns:a16="http://schemas.microsoft.com/office/drawing/2014/main" id="{23CA9E3E-2F6F-56CC-5A21-8FB1D9A88EB0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22">
              <a:extLst>
                <a:ext uri="{FF2B5EF4-FFF2-40B4-BE49-F238E27FC236}">
                  <a16:creationId xmlns:a16="http://schemas.microsoft.com/office/drawing/2014/main" id="{566E47DF-8B17-E3E8-C672-CCEB40F8952A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3">
              <a:extLst>
                <a:ext uri="{FF2B5EF4-FFF2-40B4-BE49-F238E27FC236}">
                  <a16:creationId xmlns:a16="http://schemas.microsoft.com/office/drawing/2014/main" id="{850930BF-4D27-CDE5-EACC-6E3F152F5D57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4">
              <a:extLst>
                <a:ext uri="{FF2B5EF4-FFF2-40B4-BE49-F238E27FC236}">
                  <a16:creationId xmlns:a16="http://schemas.microsoft.com/office/drawing/2014/main" id="{C133CAC2-E36F-C383-4852-9A700A081D5D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5">
              <a:extLst>
                <a:ext uri="{FF2B5EF4-FFF2-40B4-BE49-F238E27FC236}">
                  <a16:creationId xmlns:a16="http://schemas.microsoft.com/office/drawing/2014/main" id="{5327943A-0C3D-F537-A0E5-22CBD9BD018C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6">
              <a:extLst>
                <a:ext uri="{FF2B5EF4-FFF2-40B4-BE49-F238E27FC236}">
                  <a16:creationId xmlns:a16="http://schemas.microsoft.com/office/drawing/2014/main" id="{0941B5CE-E730-CF2B-0FEF-B4F014AC0868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7">
              <a:extLst>
                <a:ext uri="{FF2B5EF4-FFF2-40B4-BE49-F238E27FC236}">
                  <a16:creationId xmlns:a16="http://schemas.microsoft.com/office/drawing/2014/main" id="{D480E50E-F2C0-AA19-75BC-12B6F2C30083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3" name="Shape 1428">
              <a:extLst>
                <a:ext uri="{FF2B5EF4-FFF2-40B4-BE49-F238E27FC236}">
                  <a16:creationId xmlns:a16="http://schemas.microsoft.com/office/drawing/2014/main" id="{6F5DC807-83F3-5208-A042-8A9EFF3866F8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Shape 1429">
              <a:extLst>
                <a:ext uri="{FF2B5EF4-FFF2-40B4-BE49-F238E27FC236}">
                  <a16:creationId xmlns:a16="http://schemas.microsoft.com/office/drawing/2014/main" id="{C93BEEEC-0650-3A3D-FEE3-D49D7B1DC336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5" name="Shape 1430">
              <a:extLst>
                <a:ext uri="{FF2B5EF4-FFF2-40B4-BE49-F238E27FC236}">
                  <a16:creationId xmlns:a16="http://schemas.microsoft.com/office/drawing/2014/main" id="{7A77D9D6-7708-F153-9293-4F2FE72BE053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31">
              <a:extLst>
                <a:ext uri="{FF2B5EF4-FFF2-40B4-BE49-F238E27FC236}">
                  <a16:creationId xmlns:a16="http://schemas.microsoft.com/office/drawing/2014/main" id="{8FF16191-B0AE-5820-A9B5-8BA025D182C5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7" name="Shape 1432">
              <a:extLst>
                <a:ext uri="{FF2B5EF4-FFF2-40B4-BE49-F238E27FC236}">
                  <a16:creationId xmlns:a16="http://schemas.microsoft.com/office/drawing/2014/main" id="{D11E7960-55EB-B5E1-5C05-F498D0FFF98A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33">
              <a:extLst>
                <a:ext uri="{FF2B5EF4-FFF2-40B4-BE49-F238E27FC236}">
                  <a16:creationId xmlns:a16="http://schemas.microsoft.com/office/drawing/2014/main" id="{20B0E24A-7D9A-B699-9F54-4B264C984B6B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4">
              <a:extLst>
                <a:ext uri="{FF2B5EF4-FFF2-40B4-BE49-F238E27FC236}">
                  <a16:creationId xmlns:a16="http://schemas.microsoft.com/office/drawing/2014/main" id="{9E424AC1-A71C-5BA4-97A3-FAF7093E553A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5">
              <a:extLst>
                <a:ext uri="{FF2B5EF4-FFF2-40B4-BE49-F238E27FC236}">
                  <a16:creationId xmlns:a16="http://schemas.microsoft.com/office/drawing/2014/main" id="{2EEB474B-B430-8BB5-C19A-F2E198C51AA8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78B9AAC-6DFB-328E-B4A7-7E32EF683F99}"/>
              </a:ext>
            </a:extLst>
          </p:cNvPr>
          <p:cNvSpPr txBox="1"/>
          <p:nvPr/>
        </p:nvSpPr>
        <p:spPr>
          <a:xfrm>
            <a:off x="5266387" y="786288"/>
            <a:ext cx="34837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Roboto Condensed" panose="02000000000000000000" pitchFamily="2" charset="0"/>
              </a:rPr>
              <a:t>Beef + Forage Program for producers in: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8A75FD6-56FB-337D-D3A2-026C0677F8C8}"/>
              </a:ext>
            </a:extLst>
          </p:cNvPr>
          <p:cNvSpPr/>
          <p:nvPr/>
        </p:nvSpPr>
        <p:spPr>
          <a:xfrm>
            <a:off x="3696201" y="2843627"/>
            <a:ext cx="5336507" cy="200824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44BD33-89A7-CF9D-5138-98941E95E028}"/>
              </a:ext>
            </a:extLst>
          </p:cNvPr>
          <p:cNvCxnSpPr/>
          <p:nvPr/>
        </p:nvCxnSpPr>
        <p:spPr>
          <a:xfrm>
            <a:off x="4698332" y="512738"/>
            <a:ext cx="0" cy="1634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2820799C-3D71-073C-DC3C-B6F76978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79" y="2077787"/>
            <a:ext cx="2801428" cy="24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9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5EBE-9589-871A-E314-8CF40B55C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7ED6C-3284-0CF7-D57D-754B727D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4924425"/>
            <a:ext cx="9144001" cy="21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3E40D-3916-C64B-F074-813D374C30A8}"/>
              </a:ext>
            </a:extLst>
          </p:cNvPr>
          <p:cNvSpPr txBox="1"/>
          <p:nvPr/>
        </p:nvSpPr>
        <p:spPr>
          <a:xfrm>
            <a:off x="334609" y="800962"/>
            <a:ext cx="543518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  <a:latin typeface="Roboto Condensed" panose="02000000000000000000" pitchFamily="2" charset="0"/>
              </a:rPr>
              <a:t>Program designed for cow-calf and stocker operations in the Southeast United States</a:t>
            </a:r>
          </a:p>
          <a:p>
            <a:br>
              <a:rPr lang="en-US" sz="1050" dirty="0">
                <a:latin typeface="Roboto Condensed" panose="02000000000000000000" pitchFamily="2" charset="0"/>
              </a:rPr>
            </a:br>
            <a:r>
              <a:rPr lang="en-US" sz="1050" b="1" dirty="0">
                <a:latin typeface="Roboto Condensed" panose="02000000000000000000" pitchFamily="2" charset="0"/>
              </a:rPr>
              <a:t>&gt;</a:t>
            </a:r>
            <a:r>
              <a:rPr lang="en-US" sz="1050" dirty="0">
                <a:latin typeface="Roboto Condensed" panose="02000000000000000000" pitchFamily="2" charset="0"/>
              </a:rPr>
              <a:t> </a:t>
            </a:r>
            <a:r>
              <a:rPr lang="en-US" sz="1050" b="1" i="1" dirty="0">
                <a:latin typeface="Roboto Condensed" panose="02000000000000000000" pitchFamily="2" charset="0"/>
              </a:rPr>
              <a:t>Technical assistance, payment incentives, and customized implementation plans to support productivity and resilience on your beef operation through:</a:t>
            </a:r>
            <a:endParaRPr lang="en-US" sz="1050" i="1" dirty="0">
              <a:latin typeface="Roboto Condensed" panose="02000000000000000000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i="1" dirty="0">
                <a:latin typeface="Roboto Condensed" panose="02000000000000000000" pitchFamily="2" charset="0"/>
              </a:rPr>
              <a:t>Use of cover crops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i="1" dirty="0">
                <a:latin typeface="Roboto Condensed" panose="02000000000000000000" pitchFamily="2" charset="0"/>
              </a:rPr>
              <a:t>Forage, and rangeland seedings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i="1" dirty="0">
                <a:latin typeface="Roboto Condensed" panose="02000000000000000000" pitchFamily="2" charset="0"/>
              </a:rPr>
              <a:t>Herd productivity practices </a:t>
            </a:r>
          </a:p>
          <a:p>
            <a:br>
              <a:rPr lang="en-US" sz="1050" dirty="0">
                <a:latin typeface="Roboto Condensed" panose="02000000000000000000" pitchFamily="2" charset="0"/>
              </a:rPr>
            </a:br>
            <a:r>
              <a:rPr lang="en-US" sz="1050" b="1" dirty="0">
                <a:latin typeface="Roboto Condensed" panose="02000000000000000000" pitchFamily="2" charset="0"/>
              </a:rPr>
              <a:t>&gt;</a:t>
            </a:r>
            <a:r>
              <a:rPr lang="en-US" sz="1050" dirty="0">
                <a:latin typeface="Roboto Condensed" panose="02000000000000000000" pitchFamily="2" charset="0"/>
              </a:rPr>
              <a:t> </a:t>
            </a:r>
            <a:r>
              <a:rPr lang="en-US" sz="1050" b="1" i="1" dirty="0">
                <a:latin typeface="Roboto Condensed" panose="02000000000000000000" pitchFamily="2" charset="0"/>
              </a:rPr>
              <a:t>Sponsored by partners focused on promoting efficiency, productivity, and reduced environmental impact of beef production. </a:t>
            </a:r>
            <a:endParaRPr lang="en-US" sz="1050" dirty="0">
              <a:latin typeface="Roboto Condense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3FB72-9F02-0DC3-8397-CB749B175E90}"/>
              </a:ext>
            </a:extLst>
          </p:cNvPr>
          <p:cNvSpPr txBox="1"/>
          <p:nvPr/>
        </p:nvSpPr>
        <p:spPr>
          <a:xfrm>
            <a:off x="315437" y="263771"/>
            <a:ext cx="66339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Forage, Feed, and Beef Efficiency Program</a:t>
            </a:r>
            <a:endParaRPr lang="en-US" sz="21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6199A4-65C7-E5B8-F8F0-03053B51EFF8}"/>
              </a:ext>
            </a:extLst>
          </p:cNvPr>
          <p:cNvCxnSpPr>
            <a:cxnSpLocks/>
          </p:cNvCxnSpPr>
          <p:nvPr/>
        </p:nvCxnSpPr>
        <p:spPr>
          <a:xfrm>
            <a:off x="120227" y="3433011"/>
            <a:ext cx="8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634C96-013E-3911-B6A2-C814E0D1EEA9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hape 1384">
            <a:extLst>
              <a:ext uri="{FF2B5EF4-FFF2-40B4-BE49-F238E27FC236}">
                <a16:creationId xmlns:a16="http://schemas.microsoft.com/office/drawing/2014/main" id="{4FEC4FC8-87EE-1A65-6740-BDB7A97BD5DE}"/>
              </a:ext>
            </a:extLst>
          </p:cNvPr>
          <p:cNvGrpSpPr/>
          <p:nvPr/>
        </p:nvGrpSpPr>
        <p:grpSpPr>
          <a:xfrm>
            <a:off x="6193039" y="1286402"/>
            <a:ext cx="2496704" cy="1417704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1" name="Shape 1385">
              <a:extLst>
                <a:ext uri="{FF2B5EF4-FFF2-40B4-BE49-F238E27FC236}">
                  <a16:creationId xmlns:a16="http://schemas.microsoft.com/office/drawing/2014/main" id="{E4C88CD4-4D42-10FB-4DF7-279DED321511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6">
              <a:extLst>
                <a:ext uri="{FF2B5EF4-FFF2-40B4-BE49-F238E27FC236}">
                  <a16:creationId xmlns:a16="http://schemas.microsoft.com/office/drawing/2014/main" id="{6B59191C-6075-0456-882E-31E01E2BE25B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7">
              <a:extLst>
                <a:ext uri="{FF2B5EF4-FFF2-40B4-BE49-F238E27FC236}">
                  <a16:creationId xmlns:a16="http://schemas.microsoft.com/office/drawing/2014/main" id="{FF37274C-3C53-2B57-4628-8F0C594F49A4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8">
              <a:extLst>
                <a:ext uri="{FF2B5EF4-FFF2-40B4-BE49-F238E27FC236}">
                  <a16:creationId xmlns:a16="http://schemas.microsoft.com/office/drawing/2014/main" id="{285E015C-C215-5D05-BF59-05BF699BD68A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9">
              <a:extLst>
                <a:ext uri="{FF2B5EF4-FFF2-40B4-BE49-F238E27FC236}">
                  <a16:creationId xmlns:a16="http://schemas.microsoft.com/office/drawing/2014/main" id="{DDE753B4-9465-D139-CE77-AD805C296DE6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0">
              <a:extLst>
                <a:ext uri="{FF2B5EF4-FFF2-40B4-BE49-F238E27FC236}">
                  <a16:creationId xmlns:a16="http://schemas.microsoft.com/office/drawing/2014/main" id="{E548FC75-0E87-78E8-688C-34364168383C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1">
              <a:extLst>
                <a:ext uri="{FF2B5EF4-FFF2-40B4-BE49-F238E27FC236}">
                  <a16:creationId xmlns:a16="http://schemas.microsoft.com/office/drawing/2014/main" id="{64A970B3-C45B-FAF2-B748-C6C55BF26BC4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2">
              <a:extLst>
                <a:ext uri="{FF2B5EF4-FFF2-40B4-BE49-F238E27FC236}">
                  <a16:creationId xmlns:a16="http://schemas.microsoft.com/office/drawing/2014/main" id="{6353BE3A-1736-8F12-5430-987DF5F79C60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3">
              <a:extLst>
                <a:ext uri="{FF2B5EF4-FFF2-40B4-BE49-F238E27FC236}">
                  <a16:creationId xmlns:a16="http://schemas.microsoft.com/office/drawing/2014/main" id="{70EB4F64-1B7B-20B4-5590-83C96ACC0551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4">
              <a:extLst>
                <a:ext uri="{FF2B5EF4-FFF2-40B4-BE49-F238E27FC236}">
                  <a16:creationId xmlns:a16="http://schemas.microsoft.com/office/drawing/2014/main" id="{A2568B42-3D00-264A-9160-5FA8BD19C52F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5">
              <a:extLst>
                <a:ext uri="{FF2B5EF4-FFF2-40B4-BE49-F238E27FC236}">
                  <a16:creationId xmlns:a16="http://schemas.microsoft.com/office/drawing/2014/main" id="{F68BF8A0-7F70-A009-7147-D7C810FE41B3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6">
              <a:extLst>
                <a:ext uri="{FF2B5EF4-FFF2-40B4-BE49-F238E27FC236}">
                  <a16:creationId xmlns:a16="http://schemas.microsoft.com/office/drawing/2014/main" id="{5597F983-DD0D-F42B-A626-6DBB1E22ABD1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7">
              <a:extLst>
                <a:ext uri="{FF2B5EF4-FFF2-40B4-BE49-F238E27FC236}">
                  <a16:creationId xmlns:a16="http://schemas.microsoft.com/office/drawing/2014/main" id="{BE0258BC-65E5-774C-2BCD-E7D510C4ED5B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8">
              <a:extLst>
                <a:ext uri="{FF2B5EF4-FFF2-40B4-BE49-F238E27FC236}">
                  <a16:creationId xmlns:a16="http://schemas.microsoft.com/office/drawing/2014/main" id="{6AC89BE7-C2EA-F9E3-105B-458E0F9BA71F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9">
              <a:extLst>
                <a:ext uri="{FF2B5EF4-FFF2-40B4-BE49-F238E27FC236}">
                  <a16:creationId xmlns:a16="http://schemas.microsoft.com/office/drawing/2014/main" id="{714AE88C-2527-1E12-6348-537588B90570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0">
              <a:extLst>
                <a:ext uri="{FF2B5EF4-FFF2-40B4-BE49-F238E27FC236}">
                  <a16:creationId xmlns:a16="http://schemas.microsoft.com/office/drawing/2014/main" id="{7301C8A2-38AF-D976-CDFF-D0E6872CFB7E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1">
              <a:extLst>
                <a:ext uri="{FF2B5EF4-FFF2-40B4-BE49-F238E27FC236}">
                  <a16:creationId xmlns:a16="http://schemas.microsoft.com/office/drawing/2014/main" id="{1D276434-C9E2-F787-9E8C-9578255B2CBA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2">
              <a:extLst>
                <a:ext uri="{FF2B5EF4-FFF2-40B4-BE49-F238E27FC236}">
                  <a16:creationId xmlns:a16="http://schemas.microsoft.com/office/drawing/2014/main" id="{23D98589-B8CA-919D-05D3-B67C4ED22D23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3">
              <a:extLst>
                <a:ext uri="{FF2B5EF4-FFF2-40B4-BE49-F238E27FC236}">
                  <a16:creationId xmlns:a16="http://schemas.microsoft.com/office/drawing/2014/main" id="{6E8CA2D5-0EFF-851A-BCD0-3395731630E8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4">
              <a:extLst>
                <a:ext uri="{FF2B5EF4-FFF2-40B4-BE49-F238E27FC236}">
                  <a16:creationId xmlns:a16="http://schemas.microsoft.com/office/drawing/2014/main" id="{5E11B4E5-B875-D404-6A63-4DD2006BC2F5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5">
              <a:extLst>
                <a:ext uri="{FF2B5EF4-FFF2-40B4-BE49-F238E27FC236}">
                  <a16:creationId xmlns:a16="http://schemas.microsoft.com/office/drawing/2014/main" id="{E8212A44-A9B9-23A5-2256-1FCE48D42DD3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6">
              <a:extLst>
                <a:ext uri="{FF2B5EF4-FFF2-40B4-BE49-F238E27FC236}">
                  <a16:creationId xmlns:a16="http://schemas.microsoft.com/office/drawing/2014/main" id="{8D1B85D2-051F-E9F3-019E-FE2D0F60CCC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7">
              <a:extLst>
                <a:ext uri="{FF2B5EF4-FFF2-40B4-BE49-F238E27FC236}">
                  <a16:creationId xmlns:a16="http://schemas.microsoft.com/office/drawing/2014/main" id="{44BED069-07ED-AAB0-3BE3-41A450CBDA47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8">
              <a:extLst>
                <a:ext uri="{FF2B5EF4-FFF2-40B4-BE49-F238E27FC236}">
                  <a16:creationId xmlns:a16="http://schemas.microsoft.com/office/drawing/2014/main" id="{9FB1EE07-9C1E-F0D8-5662-06C649BC0743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9">
              <a:extLst>
                <a:ext uri="{FF2B5EF4-FFF2-40B4-BE49-F238E27FC236}">
                  <a16:creationId xmlns:a16="http://schemas.microsoft.com/office/drawing/2014/main" id="{4D110618-65C8-6707-252F-FB79009703F7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10">
              <a:extLst>
                <a:ext uri="{FF2B5EF4-FFF2-40B4-BE49-F238E27FC236}">
                  <a16:creationId xmlns:a16="http://schemas.microsoft.com/office/drawing/2014/main" id="{84CF65D8-9FC1-9690-B53D-43019009FC8C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11">
              <a:extLst>
                <a:ext uri="{FF2B5EF4-FFF2-40B4-BE49-F238E27FC236}">
                  <a16:creationId xmlns:a16="http://schemas.microsoft.com/office/drawing/2014/main" id="{1FBBB22D-427D-16E1-9394-A7361FF810C8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2">
              <a:extLst>
                <a:ext uri="{FF2B5EF4-FFF2-40B4-BE49-F238E27FC236}">
                  <a16:creationId xmlns:a16="http://schemas.microsoft.com/office/drawing/2014/main" id="{772FE077-E5A6-B83B-BCA5-9CBFD346CF2E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3">
              <a:extLst>
                <a:ext uri="{FF2B5EF4-FFF2-40B4-BE49-F238E27FC236}">
                  <a16:creationId xmlns:a16="http://schemas.microsoft.com/office/drawing/2014/main" id="{5C06CC67-EA67-FBD5-0DAA-1514465E6B1A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4">
              <a:extLst>
                <a:ext uri="{FF2B5EF4-FFF2-40B4-BE49-F238E27FC236}">
                  <a16:creationId xmlns:a16="http://schemas.microsoft.com/office/drawing/2014/main" id="{A44C1033-B085-5EC8-A2C9-D1D762EF1A6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5">
              <a:extLst>
                <a:ext uri="{FF2B5EF4-FFF2-40B4-BE49-F238E27FC236}">
                  <a16:creationId xmlns:a16="http://schemas.microsoft.com/office/drawing/2014/main" id="{F3F74270-31E6-3539-27AA-07046F6C625E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6">
              <a:extLst>
                <a:ext uri="{FF2B5EF4-FFF2-40B4-BE49-F238E27FC236}">
                  <a16:creationId xmlns:a16="http://schemas.microsoft.com/office/drawing/2014/main" id="{9CFD4677-56B5-8DEE-1BF5-DFB8C7642A98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7">
              <a:extLst>
                <a:ext uri="{FF2B5EF4-FFF2-40B4-BE49-F238E27FC236}">
                  <a16:creationId xmlns:a16="http://schemas.microsoft.com/office/drawing/2014/main" id="{3ACAC810-B900-B601-5DE2-BC65A9F1A13F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8">
              <a:extLst>
                <a:ext uri="{FF2B5EF4-FFF2-40B4-BE49-F238E27FC236}">
                  <a16:creationId xmlns:a16="http://schemas.microsoft.com/office/drawing/2014/main" id="{CEB1FDD9-55CB-44E2-7B8E-51936E2D06F8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9">
              <a:extLst>
                <a:ext uri="{FF2B5EF4-FFF2-40B4-BE49-F238E27FC236}">
                  <a16:creationId xmlns:a16="http://schemas.microsoft.com/office/drawing/2014/main" id="{A517B286-CA93-8421-C7ED-AFD32C47FAC3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20">
              <a:extLst>
                <a:ext uri="{FF2B5EF4-FFF2-40B4-BE49-F238E27FC236}">
                  <a16:creationId xmlns:a16="http://schemas.microsoft.com/office/drawing/2014/main" id="{0ABB2228-EA2D-7FE4-59FC-A67D8D05BBED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21">
              <a:extLst>
                <a:ext uri="{FF2B5EF4-FFF2-40B4-BE49-F238E27FC236}">
                  <a16:creationId xmlns:a16="http://schemas.microsoft.com/office/drawing/2014/main" id="{C8B949B7-5810-E743-5C02-600F01BCAC0F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2">
              <a:extLst>
                <a:ext uri="{FF2B5EF4-FFF2-40B4-BE49-F238E27FC236}">
                  <a16:creationId xmlns:a16="http://schemas.microsoft.com/office/drawing/2014/main" id="{F41E3EC7-B13F-8F87-5A57-1113DFB41D93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3">
              <a:extLst>
                <a:ext uri="{FF2B5EF4-FFF2-40B4-BE49-F238E27FC236}">
                  <a16:creationId xmlns:a16="http://schemas.microsoft.com/office/drawing/2014/main" id="{94C48084-8585-B4CF-34EE-8B9F85C6ACCE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4">
              <a:extLst>
                <a:ext uri="{FF2B5EF4-FFF2-40B4-BE49-F238E27FC236}">
                  <a16:creationId xmlns:a16="http://schemas.microsoft.com/office/drawing/2014/main" id="{E93CFA8F-283A-46F1-7FE3-8E5ED8A5C4F8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5">
              <a:extLst>
                <a:ext uri="{FF2B5EF4-FFF2-40B4-BE49-F238E27FC236}">
                  <a16:creationId xmlns:a16="http://schemas.microsoft.com/office/drawing/2014/main" id="{5EDB7342-38A7-1216-23C5-04DE52930886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6">
              <a:extLst>
                <a:ext uri="{FF2B5EF4-FFF2-40B4-BE49-F238E27FC236}">
                  <a16:creationId xmlns:a16="http://schemas.microsoft.com/office/drawing/2014/main" id="{48DE909B-EF03-A257-0113-34B393FFDB4F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7">
              <a:extLst>
                <a:ext uri="{FF2B5EF4-FFF2-40B4-BE49-F238E27FC236}">
                  <a16:creationId xmlns:a16="http://schemas.microsoft.com/office/drawing/2014/main" id="{AFC5EF74-BCE4-AD7C-6829-AE4453A4B3EB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4" name="Shape 1428">
              <a:extLst>
                <a:ext uri="{FF2B5EF4-FFF2-40B4-BE49-F238E27FC236}">
                  <a16:creationId xmlns:a16="http://schemas.microsoft.com/office/drawing/2014/main" id="{033C20CF-A836-4C89-7C74-62287272C3A5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1429">
              <a:extLst>
                <a:ext uri="{FF2B5EF4-FFF2-40B4-BE49-F238E27FC236}">
                  <a16:creationId xmlns:a16="http://schemas.microsoft.com/office/drawing/2014/main" id="{A715B2B8-4545-20F2-DF88-5B75D9676642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6" name="Shape 1430">
              <a:extLst>
                <a:ext uri="{FF2B5EF4-FFF2-40B4-BE49-F238E27FC236}">
                  <a16:creationId xmlns:a16="http://schemas.microsoft.com/office/drawing/2014/main" id="{CD9A5C07-262D-6F67-21A7-E13E81B342F9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7" name="Shape 1431">
              <a:extLst>
                <a:ext uri="{FF2B5EF4-FFF2-40B4-BE49-F238E27FC236}">
                  <a16:creationId xmlns:a16="http://schemas.microsoft.com/office/drawing/2014/main" id="{78F38D29-E567-B708-1379-8EF557FC972E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32">
              <a:extLst>
                <a:ext uri="{FF2B5EF4-FFF2-40B4-BE49-F238E27FC236}">
                  <a16:creationId xmlns:a16="http://schemas.microsoft.com/office/drawing/2014/main" id="{032D9FBC-CD71-8578-036A-27DC048ED301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3">
              <a:extLst>
                <a:ext uri="{FF2B5EF4-FFF2-40B4-BE49-F238E27FC236}">
                  <a16:creationId xmlns:a16="http://schemas.microsoft.com/office/drawing/2014/main" id="{925825C3-1F0C-07A4-7D78-FF8F239C235C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4">
              <a:extLst>
                <a:ext uri="{FF2B5EF4-FFF2-40B4-BE49-F238E27FC236}">
                  <a16:creationId xmlns:a16="http://schemas.microsoft.com/office/drawing/2014/main" id="{B11D0407-7553-BF90-598F-AD0C18DFC0FD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5">
              <a:extLst>
                <a:ext uri="{FF2B5EF4-FFF2-40B4-BE49-F238E27FC236}">
                  <a16:creationId xmlns:a16="http://schemas.microsoft.com/office/drawing/2014/main" id="{9ED959ED-4CF1-30D5-9293-E509D21EFB6A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05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D2DF0C9-CD28-BACD-1639-47A93C92FCE9}"/>
              </a:ext>
            </a:extLst>
          </p:cNvPr>
          <p:cNvSpPr txBox="1"/>
          <p:nvPr/>
        </p:nvSpPr>
        <p:spPr>
          <a:xfrm>
            <a:off x="6617611" y="2811756"/>
            <a:ext cx="20057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Enrolling</a:t>
            </a:r>
            <a:r>
              <a:rPr lang="en-US" sz="105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105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soon:</a:t>
            </a:r>
          </a:p>
          <a:p>
            <a:r>
              <a:rPr lang="en-US" sz="105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Kentucky, Tennessee, Virginia, and North Carolina, South Carolina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FF52AE2-747A-D31F-495C-56F8F99D9743}"/>
              </a:ext>
            </a:extLst>
          </p:cNvPr>
          <p:cNvGrpSpPr/>
          <p:nvPr/>
        </p:nvGrpSpPr>
        <p:grpSpPr>
          <a:xfrm>
            <a:off x="7655152" y="809675"/>
            <a:ext cx="801661" cy="253916"/>
            <a:chOff x="7772400" y="4238648"/>
            <a:chExt cx="1068881" cy="33855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B57AB5-8A5C-5F19-9440-3B9C6B926B95}"/>
                </a:ext>
              </a:extLst>
            </p:cNvPr>
            <p:cNvSpPr/>
            <p:nvPr/>
          </p:nvSpPr>
          <p:spPr>
            <a:xfrm>
              <a:off x="7772400" y="4266847"/>
              <a:ext cx="241653" cy="241653"/>
            </a:xfrm>
            <a:prstGeom prst="rect">
              <a:avLst/>
            </a:prstGeom>
            <a:solidFill>
              <a:srgbClr val="4F68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866DA6-E636-FCFE-BF9C-2B383C8109D4}"/>
                </a:ext>
              </a:extLst>
            </p:cNvPr>
            <p:cNvSpPr txBox="1"/>
            <p:nvPr/>
          </p:nvSpPr>
          <p:spPr>
            <a:xfrm>
              <a:off x="7948788" y="4238648"/>
              <a:ext cx="89249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Phase 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A78E19-32AF-2990-DCEF-C72763DF630B}"/>
              </a:ext>
            </a:extLst>
          </p:cNvPr>
          <p:cNvGrpSpPr/>
          <p:nvPr/>
        </p:nvGrpSpPr>
        <p:grpSpPr>
          <a:xfrm>
            <a:off x="7658034" y="1056003"/>
            <a:ext cx="829374" cy="253916"/>
            <a:chOff x="7786924" y="4594526"/>
            <a:chExt cx="1105832" cy="33855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1E0E498-2D66-15ED-C969-329CE9F87014}"/>
                </a:ext>
              </a:extLst>
            </p:cNvPr>
            <p:cNvSpPr/>
            <p:nvPr/>
          </p:nvSpPr>
          <p:spPr>
            <a:xfrm>
              <a:off x="7786924" y="4620353"/>
              <a:ext cx="241653" cy="241653"/>
            </a:xfrm>
            <a:prstGeom prst="rect">
              <a:avLst/>
            </a:prstGeom>
            <a:solidFill>
              <a:srgbClr val="9B8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0E3FBE-D92F-6136-1757-D0D7F1CCE8ED}"/>
                </a:ext>
              </a:extLst>
            </p:cNvPr>
            <p:cNvSpPr txBox="1"/>
            <p:nvPr/>
          </p:nvSpPr>
          <p:spPr>
            <a:xfrm>
              <a:off x="7968037" y="4594526"/>
              <a:ext cx="9247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Phase 2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87BA0B3-81E6-C709-4AFC-FAB9B7B0A5D8}"/>
              </a:ext>
            </a:extLst>
          </p:cNvPr>
          <p:cNvSpPr txBox="1"/>
          <p:nvPr/>
        </p:nvSpPr>
        <p:spPr>
          <a:xfrm>
            <a:off x="144112" y="3816771"/>
            <a:ext cx="264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Use of AI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Synchronization plans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Genetic selection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Vaccinate protocols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Feed efficiency tools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527F55-0B32-70AB-9F2F-DF76DC94E33D}"/>
              </a:ext>
            </a:extLst>
          </p:cNvPr>
          <p:cNvSpPr txBox="1"/>
          <p:nvPr/>
        </p:nvSpPr>
        <p:spPr>
          <a:xfrm>
            <a:off x="144113" y="3562855"/>
            <a:ext cx="3593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Examples of possible herd productivity practices: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A571EC-D868-4226-6D6C-1C86D1361B77}"/>
              </a:ext>
            </a:extLst>
          </p:cNvPr>
          <p:cNvSpPr txBox="1"/>
          <p:nvPr/>
        </p:nvSpPr>
        <p:spPr>
          <a:xfrm>
            <a:off x="3346305" y="4009449"/>
            <a:ext cx="205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 incentives between $40-$115 depending on chosen  practices.  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D52A1A9-F3FA-E54B-042F-D441997F89E7}"/>
              </a:ext>
            </a:extLst>
          </p:cNvPr>
          <p:cNvSpPr/>
          <p:nvPr/>
        </p:nvSpPr>
        <p:spPr>
          <a:xfrm>
            <a:off x="2563092" y="4058974"/>
            <a:ext cx="554182" cy="644689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62" name="Picture 61" descr="A butterfly on a plant&#10;&#10;AI-generated content may be incorrect.">
            <a:extLst>
              <a:ext uri="{FF2B5EF4-FFF2-40B4-BE49-F238E27FC236}">
                <a16:creationId xmlns:a16="http://schemas.microsoft.com/office/drawing/2014/main" id="{9DFE0CBC-0B9D-C498-381B-E04ACB39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112" y="3680195"/>
            <a:ext cx="1341859" cy="895762"/>
          </a:xfrm>
          <a:prstGeom prst="rect">
            <a:avLst/>
          </a:prstGeom>
        </p:spPr>
      </p:pic>
      <p:pic>
        <p:nvPicPr>
          <p:cNvPr id="71" name="Picture 70" descr="A cow standing in a field&#10;&#10;AI-generated content may be incorrect.">
            <a:extLst>
              <a:ext uri="{FF2B5EF4-FFF2-40B4-BE49-F238E27FC236}">
                <a16:creationId xmlns:a16="http://schemas.microsoft.com/office/drawing/2014/main" id="{9B0B3EDB-9BE5-4634-7C19-3CE421B90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35" y="3680194"/>
            <a:ext cx="1343643" cy="8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E189E8-C09E-3F9A-DD26-CC13ACA5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669"/>
            <a:ext cx="9212177" cy="51751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D09AF3-AE10-B548-C3C9-44561BF3B570}"/>
              </a:ext>
            </a:extLst>
          </p:cNvPr>
          <p:cNvSpPr/>
          <p:nvPr/>
        </p:nvSpPr>
        <p:spPr>
          <a:xfrm>
            <a:off x="1" y="163286"/>
            <a:ext cx="3940628" cy="642257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0218A921-63B4-E30B-EB96-42CD933E17E8}"/>
              </a:ext>
            </a:extLst>
          </p:cNvPr>
          <p:cNvSpPr/>
          <p:nvPr/>
        </p:nvSpPr>
        <p:spPr>
          <a:xfrm>
            <a:off x="248769" y="1882588"/>
            <a:ext cx="3570196" cy="2987068"/>
          </a:xfrm>
          <a:prstGeom prst="rect">
            <a:avLst/>
          </a:prstGeom>
          <a:solidFill>
            <a:schemeClr val="accent1">
              <a:alpha val="88319"/>
            </a:schemeClr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D91A-8253-45C3-85C4-12E582D04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52" y="1973815"/>
            <a:ext cx="3274006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95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Agriculture experts helping farmers and ranchers maximize the impact of regenerative and conservation practices</a:t>
            </a:r>
          </a:p>
          <a:p>
            <a:pPr algn="ctr"/>
            <a:endParaRPr lang="en-US" sz="105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marL="347663">
              <a:spcBef>
                <a:spcPts val="450"/>
              </a:spcBef>
              <a:spcAft>
                <a:spcPts val="450"/>
              </a:spcAft>
            </a:pPr>
            <a:r>
              <a:rPr lang="en-US" sz="1950" i="1">
                <a:solidFill>
                  <a:schemeClr val="bg1"/>
                </a:solidFill>
                <a:latin typeface="Roboto Condensed" panose="02000000000000000000" pitchFamily="2" charset="0"/>
              </a:rPr>
              <a:t>&gt; Understand your operation and goals </a:t>
            </a:r>
          </a:p>
          <a:p>
            <a:pPr marL="347663">
              <a:spcBef>
                <a:spcPts val="450"/>
              </a:spcBef>
              <a:spcAft>
                <a:spcPts val="450"/>
              </a:spcAft>
            </a:pPr>
            <a:r>
              <a:rPr lang="en-US" sz="1950" i="1">
                <a:solidFill>
                  <a:schemeClr val="bg1"/>
                </a:solidFill>
                <a:latin typeface="Roboto Condensed" panose="02000000000000000000" pitchFamily="2" charset="0"/>
              </a:rPr>
              <a:t>&gt; Connect you with the best programs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72926F-AD94-8621-35C9-6533192BD3A8}"/>
              </a:ext>
            </a:extLst>
          </p:cNvPr>
          <p:cNvSpPr txBox="1">
            <a:spLocks/>
          </p:cNvSpPr>
          <p:nvPr/>
        </p:nvSpPr>
        <p:spPr bwMode="auto">
          <a:xfrm>
            <a:off x="304554" y="-57151"/>
            <a:ext cx="7442947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7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AgSpire’s Approach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6E8CFF-7F42-F9F8-3C9A-E73CF88E4D67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96154C2-6F2D-77E8-A239-C2C67396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82" y="3507582"/>
            <a:ext cx="1635919" cy="163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6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94D7D077-14F7-E5E4-09EB-795F0CA2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2337" cy="5215690"/>
          </a:xfrm>
          <a:prstGeom prst="rect">
            <a:avLst/>
          </a:prstGeom>
        </p:spPr>
      </p:pic>
      <p:sp>
        <p:nvSpPr>
          <p:cNvPr id="68612" name="TextBox 4">
            <a:extLst>
              <a:ext uri="{FF2B5EF4-FFF2-40B4-BE49-F238E27FC236}">
                <a16:creationId xmlns:a16="http://schemas.microsoft.com/office/drawing/2014/main" id="{65CFE05E-2EE2-A68F-1846-1DA4E93C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840" y="2046685"/>
            <a:ext cx="62854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Thank You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>
          <a:extLst>
            <a:ext uri="{FF2B5EF4-FFF2-40B4-BE49-F238E27FC236}">
              <a16:creationId xmlns:a16="http://schemas.microsoft.com/office/drawing/2014/main" id="{F00B78A4-6A20-E6E9-3B02-67FB8F60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88">
            <a:extLst>
              <a:ext uri="{FF2B5EF4-FFF2-40B4-BE49-F238E27FC236}">
                <a16:creationId xmlns:a16="http://schemas.microsoft.com/office/drawing/2014/main" id="{575D53A8-4777-E440-5391-841B7672D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40" t="-1111" r="1455" b="61281"/>
          <a:stretch/>
        </p:blipFill>
        <p:spPr>
          <a:xfrm>
            <a:off x="1" y="4936895"/>
            <a:ext cx="9144003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50E06-55EB-A47F-B847-098D164965F7}"/>
              </a:ext>
            </a:extLst>
          </p:cNvPr>
          <p:cNvSpPr txBox="1"/>
          <p:nvPr/>
        </p:nvSpPr>
        <p:spPr>
          <a:xfrm>
            <a:off x="296884" y="2001614"/>
            <a:ext cx="228657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Science Based Target (SBT)</a:t>
            </a:r>
            <a:endParaRPr lang="en-US" sz="825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D92AD-2DA4-8E02-679C-481F8679238B}"/>
              </a:ext>
            </a:extLst>
          </p:cNvPr>
          <p:cNvSpPr txBox="1"/>
          <p:nvPr/>
        </p:nvSpPr>
        <p:spPr>
          <a:xfrm>
            <a:off x="2761110" y="1953365"/>
            <a:ext cx="220590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SBT - Certified B Corp which is tied to their brand which requires GHG-P adoption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36FAF-61BA-4F34-CE90-4C57B67D40FE}"/>
              </a:ext>
            </a:extLst>
          </p:cNvPr>
          <p:cNvSpPr txBox="1"/>
          <p:nvPr/>
        </p:nvSpPr>
        <p:spPr>
          <a:xfrm>
            <a:off x="5039947" y="1925864"/>
            <a:ext cx="179566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Yes SBT - but </a:t>
            </a:r>
            <a:r>
              <a:rPr lang="en-US" sz="825" b="1" u="sng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doesn’t directly </a:t>
            </a:r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tie sustainability to their brand.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4BE67-AA6B-C8D9-1048-398ED9E2B3B1}"/>
              </a:ext>
            </a:extLst>
          </p:cNvPr>
          <p:cNvSpPr txBox="1"/>
          <p:nvPr/>
        </p:nvSpPr>
        <p:spPr>
          <a:xfrm>
            <a:off x="7060114" y="1830333"/>
            <a:ext cx="1876464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Yes SBT AND </a:t>
            </a:r>
            <a:r>
              <a:rPr lang="en-US" sz="825" b="1" u="sng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does directly</a:t>
            </a:r>
            <a:r>
              <a:rPr lang="en-US" sz="825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tie to their brand. Thought leader in sustainability, core to company culture.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74B12D-EDC6-9F67-A3BB-9A2F642D27A2}"/>
              </a:ext>
            </a:extLst>
          </p:cNvPr>
          <p:cNvSpPr/>
          <p:nvPr/>
        </p:nvSpPr>
        <p:spPr>
          <a:xfrm rot="5400000">
            <a:off x="4113460" y="2600506"/>
            <a:ext cx="387554" cy="33004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CCB87-1AFF-6638-39CB-DA3AE959846A}"/>
              </a:ext>
            </a:extLst>
          </p:cNvPr>
          <p:cNvSpPr txBox="1"/>
          <p:nvPr/>
        </p:nvSpPr>
        <p:spPr>
          <a:xfrm>
            <a:off x="1282987" y="2933360"/>
            <a:ext cx="6378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BUSINESS FACTORS INFLUENCE WHERE COMPANIES FALL ON THE 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4B4B5-0174-3652-B853-83BA735F3517}"/>
              </a:ext>
            </a:extLst>
          </p:cNvPr>
          <p:cNvSpPr txBox="1"/>
          <p:nvPr/>
        </p:nvSpPr>
        <p:spPr>
          <a:xfrm>
            <a:off x="468747" y="3280974"/>
            <a:ext cx="344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Regulatory Compliance Positioning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to anticipated regulations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D33A96-658A-0F49-A89A-D4237F2A1495}"/>
              </a:ext>
            </a:extLst>
          </p:cNvPr>
          <p:cNvSpPr txBox="1"/>
          <p:nvPr/>
        </p:nvSpPr>
        <p:spPr>
          <a:xfrm>
            <a:off x="5138873" y="3280974"/>
            <a:ext cx="3653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Carbon Asset Development Strategy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Engaged in Scope 3, reporting against SBT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3EFE-7C12-F779-4446-B797689299FB}"/>
              </a:ext>
            </a:extLst>
          </p:cNvPr>
          <p:cNvSpPr txBox="1"/>
          <p:nvPr/>
        </p:nvSpPr>
        <p:spPr>
          <a:xfrm>
            <a:off x="486341" y="3808658"/>
            <a:ext cx="3410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Relations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portfolio or lending requirement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AD4A3-BE91-26B4-F826-0933BB13D80E}"/>
              </a:ext>
            </a:extLst>
          </p:cNvPr>
          <p:cNvSpPr txBox="1"/>
          <p:nvPr/>
        </p:nvSpPr>
        <p:spPr>
          <a:xfrm>
            <a:off x="5138873" y="3808658"/>
            <a:ext cx="3653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Greenwashing Risk Management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 reactive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F09DA1-0E34-632D-13DF-5676EF4E4124}"/>
              </a:ext>
            </a:extLst>
          </p:cNvPr>
          <p:cNvSpPr txBox="1"/>
          <p:nvPr/>
        </p:nvSpPr>
        <p:spPr>
          <a:xfrm>
            <a:off x="5138873" y="4359259"/>
            <a:ext cx="3653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Consumer and B2B Customer Pressure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Brand and company value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47708D-5662-2165-AC4A-4BB07C7BF80C}"/>
              </a:ext>
            </a:extLst>
          </p:cNvPr>
          <p:cNvSpPr txBox="1"/>
          <p:nvPr/>
        </p:nvSpPr>
        <p:spPr>
          <a:xfrm>
            <a:off x="460088" y="4359259"/>
            <a:ext cx="3410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Supply Chain Climate Risk Management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De-risk supply interruptions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E6C5E4-1235-AA99-B186-4961BB3CDC0A}"/>
              </a:ext>
            </a:extLst>
          </p:cNvPr>
          <p:cNvSpPr txBox="1">
            <a:spLocks/>
          </p:cNvSpPr>
          <p:nvPr/>
        </p:nvSpPr>
        <p:spPr bwMode="auto">
          <a:xfrm>
            <a:off x="288226" y="-45247"/>
            <a:ext cx="5705667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1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Flexibility for adhering to Corporate Climate Accountability Frameworks (GHG-P, SBTi)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877DA2-D04B-FB67-A3BB-AAFA23988D94}"/>
              </a:ext>
            </a:extLst>
          </p:cNvPr>
          <p:cNvCxnSpPr>
            <a:cxnSpLocks/>
          </p:cNvCxnSpPr>
          <p:nvPr/>
        </p:nvCxnSpPr>
        <p:spPr>
          <a:xfrm>
            <a:off x="0" y="432086"/>
            <a:ext cx="28822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Grocery store logo design | Premium Vector">
            <a:extLst>
              <a:ext uri="{FF2B5EF4-FFF2-40B4-BE49-F238E27FC236}">
                <a16:creationId xmlns:a16="http://schemas.microsoft.com/office/drawing/2014/main" id="{C1A5317E-9E57-E331-AF4E-AC2C590F9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2881" r="10421" b="19709"/>
          <a:stretch/>
        </p:blipFill>
        <p:spPr bwMode="auto">
          <a:xfrm>
            <a:off x="1018426" y="1088635"/>
            <a:ext cx="923525" cy="7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ese Logos - 153+ Best Cheese Logo Ideas. Free Cheese Logo Maker. |  99designs">
            <a:extLst>
              <a:ext uri="{FF2B5EF4-FFF2-40B4-BE49-F238E27FC236}">
                <a16:creationId xmlns:a16="http://schemas.microsoft.com/office/drawing/2014/main" id="{A48D1781-203B-A462-E482-C8A3DFC76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14480" r="15397" b="14453"/>
          <a:stretch/>
        </p:blipFill>
        <p:spPr bwMode="auto">
          <a:xfrm>
            <a:off x="3370832" y="1045696"/>
            <a:ext cx="872504" cy="85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st Food Logos - 240+ Best Fast Food Logo Ideas. Free Fast Food Logo  Maker. | 99designs">
            <a:extLst>
              <a:ext uri="{FF2B5EF4-FFF2-40B4-BE49-F238E27FC236}">
                <a16:creationId xmlns:a16="http://schemas.microsoft.com/office/drawing/2014/main" id="{AAF20DED-99FE-564F-0F8E-99533F001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7009" r="17485" b="15635"/>
          <a:stretch/>
        </p:blipFill>
        <p:spPr bwMode="auto">
          <a:xfrm>
            <a:off x="5430272" y="896262"/>
            <a:ext cx="957681" cy="9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0448C7-8F55-10E3-067A-E6AE0E33AFE4}"/>
              </a:ext>
            </a:extLst>
          </p:cNvPr>
          <p:cNvGrpSpPr/>
          <p:nvPr/>
        </p:nvGrpSpPr>
        <p:grpSpPr>
          <a:xfrm>
            <a:off x="351693" y="2485308"/>
            <a:ext cx="1623923" cy="327837"/>
            <a:chOff x="508957" y="2885176"/>
            <a:chExt cx="2165231" cy="4371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013B0-2D1E-FCFC-91D9-6DE6475A0146}"/>
                </a:ext>
              </a:extLst>
            </p:cNvPr>
            <p:cNvSpPr txBox="1"/>
            <p:nvPr/>
          </p:nvSpPr>
          <p:spPr>
            <a:xfrm>
              <a:off x="508957" y="2919068"/>
              <a:ext cx="21652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Loose adherence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A9AED9-7A0B-7A5C-92C1-A197C316A124}"/>
                </a:ext>
              </a:extLst>
            </p:cNvPr>
            <p:cNvSpPr/>
            <p:nvPr/>
          </p:nvSpPr>
          <p:spPr>
            <a:xfrm>
              <a:off x="508957" y="2885176"/>
              <a:ext cx="2165231" cy="4371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9BB666-32B0-1D09-EBB4-2CD64575118E}"/>
              </a:ext>
            </a:extLst>
          </p:cNvPr>
          <p:cNvGrpSpPr/>
          <p:nvPr/>
        </p:nvGrpSpPr>
        <p:grpSpPr>
          <a:xfrm>
            <a:off x="7168385" y="2458282"/>
            <a:ext cx="1623923" cy="327837"/>
            <a:chOff x="9567835" y="2829780"/>
            <a:chExt cx="2165231" cy="4371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615647-EA5E-951B-1907-CF3966EFEEDD}"/>
                </a:ext>
              </a:extLst>
            </p:cNvPr>
            <p:cNvSpPr txBox="1"/>
            <p:nvPr/>
          </p:nvSpPr>
          <p:spPr>
            <a:xfrm>
              <a:off x="9567835" y="2863672"/>
              <a:ext cx="21652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Strict adherence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BF0A68E-6112-1324-2AF9-1C2E4E066572}"/>
                </a:ext>
              </a:extLst>
            </p:cNvPr>
            <p:cNvSpPr/>
            <p:nvPr/>
          </p:nvSpPr>
          <p:spPr>
            <a:xfrm>
              <a:off x="9567835" y="2829780"/>
              <a:ext cx="2165231" cy="4371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31EC14B8-0E0B-EF56-BFB3-2FE513D7D37D}"/>
              </a:ext>
            </a:extLst>
          </p:cNvPr>
          <p:cNvSpPr/>
          <p:nvPr/>
        </p:nvSpPr>
        <p:spPr>
          <a:xfrm>
            <a:off x="318491" y="2279933"/>
            <a:ext cx="8545151" cy="14618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9" name="Picture 8" descr="Outdoor Logo Vector Art, Icons, and Graphics for Free Download">
            <a:extLst>
              <a:ext uri="{FF2B5EF4-FFF2-40B4-BE49-F238E27FC236}">
                <a16:creationId xmlns:a16="http://schemas.microsoft.com/office/drawing/2014/main" id="{422F4B22-08A8-5EB5-FC14-F28820E4D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4796" r="9707" b="11500"/>
          <a:stretch/>
        </p:blipFill>
        <p:spPr bwMode="auto">
          <a:xfrm>
            <a:off x="7574890" y="1006931"/>
            <a:ext cx="846912" cy="7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 animBg="1"/>
      <p:bldP spid="14" grpId="0"/>
      <p:bldP spid="16" grpId="0"/>
      <p:bldP spid="18" grpId="0"/>
      <p:bldP spid="20" grpId="0"/>
      <p:bldP spid="22" grpId="0"/>
      <p:bldP spid="24" grpId="0"/>
      <p:bldP spid="26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E832-8B0D-1C25-E0DB-7F1F7FE4B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FDF402-0FD2-5AFC-E705-CDCCC80E2D4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2" b="-1820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A0EA8C-E287-1842-4D60-2C43AFF58E5B}"/>
              </a:ext>
            </a:extLst>
          </p:cNvPr>
          <p:cNvSpPr/>
          <p:nvPr/>
        </p:nvSpPr>
        <p:spPr>
          <a:xfrm>
            <a:off x="533400" y="1260720"/>
            <a:ext cx="8077200" cy="2622062"/>
          </a:xfrm>
          <a:custGeom>
            <a:avLst/>
            <a:gdLst/>
            <a:ahLst/>
            <a:cxnLst/>
            <a:rect l="l" t="t" r="r" b="b"/>
            <a:pathLst>
              <a:path w="4924905" h="1381169">
                <a:moveTo>
                  <a:pt x="0" y="0"/>
                </a:moveTo>
                <a:lnTo>
                  <a:pt x="4924905" y="0"/>
                </a:lnTo>
                <a:lnTo>
                  <a:pt x="4924905" y="1381169"/>
                </a:lnTo>
                <a:lnTo>
                  <a:pt x="0" y="1381169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solidFill>
              <a:srgbClr val="861F41"/>
            </a:solidFill>
          </a:ln>
        </p:spPr>
        <p:txBody>
          <a:bodyPr/>
          <a:lstStyle/>
          <a:p>
            <a:endParaRPr lang="en-US" sz="9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6CA09D4-ADAA-A194-83D7-350EF113E047}"/>
              </a:ext>
            </a:extLst>
          </p:cNvPr>
          <p:cNvSpPr txBox="1"/>
          <p:nvPr/>
        </p:nvSpPr>
        <p:spPr>
          <a:xfrm>
            <a:off x="103644" y="1921236"/>
            <a:ext cx="8936713" cy="130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"/>
              </a:lnSpc>
              <a:spcBef>
                <a:spcPct val="0"/>
              </a:spcBef>
            </a:pPr>
            <a:endParaRPr sz="900" dirty="0">
              <a:solidFill>
                <a:srgbClr val="861F41"/>
              </a:solidFill>
            </a:endParaRP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Alliance to Advance</a:t>
            </a:r>
          </a:p>
          <a:p>
            <a:pPr algn="ctr">
              <a:lnSpc>
                <a:spcPts val="3700"/>
              </a:lnSpc>
            </a:pPr>
            <a:r>
              <a:rPr lang="en-US" sz="4800" dirty="0">
                <a:solidFill>
                  <a:srgbClr val="861F41"/>
                </a:solidFill>
                <a:latin typeface="Aptos ExtraBold" panose="020B0004020202020204" pitchFamily="34" charset="0"/>
              </a:rPr>
              <a:t>Climate-Smart Agriculture</a:t>
            </a:r>
            <a:endParaRPr lang="en-US" sz="3700" dirty="0">
              <a:solidFill>
                <a:srgbClr val="861F41"/>
              </a:solidFill>
              <a:latin typeface="Acherus Grotesque Bold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dirty="0">
                <a:solidFill>
                  <a:srgbClr val="861F41"/>
                </a:solidFill>
                <a:latin typeface="Acherus Grotesque Light"/>
              </a:rPr>
              <a:t>www.allianceforcsa.org</a:t>
            </a:r>
          </a:p>
        </p:txBody>
      </p:sp>
    </p:spTree>
    <p:extLst>
      <p:ext uri="{BB962C8B-B14F-4D97-AF65-F5344CB8AC3E}">
        <p14:creationId xmlns:p14="http://schemas.microsoft.com/office/powerpoint/2010/main" val="185067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4686300" y="4908450"/>
            <a:ext cx="41148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82" name="Google Shape;82;p17"/>
          <p:cNvCxnSpPr/>
          <p:nvPr/>
        </p:nvCxnSpPr>
        <p:spPr>
          <a:xfrm rot="10800000">
            <a:off x="-75" y="4800600"/>
            <a:ext cx="9129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" name="Google Shape;83;p17" title="Logo Da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4893000"/>
            <a:ext cx="484020" cy="1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 title="CIBO-collage_v.png"/>
          <p:cNvPicPr preferRelativeResize="0"/>
          <p:nvPr/>
        </p:nvPicPr>
        <p:blipFill rotWithShape="1">
          <a:blip r:embed="rId4">
            <a:alphaModFix/>
          </a:blip>
          <a:srcRect l="25698" r="25693"/>
          <a:stretch/>
        </p:blipFill>
        <p:spPr>
          <a:xfrm>
            <a:off x="342900" y="455400"/>
            <a:ext cx="4114800" cy="4232700"/>
          </a:xfrm>
          <a:prstGeom prst="roundRect">
            <a:avLst>
              <a:gd name="adj" fmla="val 4687"/>
            </a:avLst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ctrTitle"/>
          </p:nvPr>
        </p:nvSpPr>
        <p:spPr>
          <a:xfrm>
            <a:off x="4686300" y="342900"/>
            <a:ext cx="4114800" cy="9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Barriers to Farmer Adoption</a:t>
            </a:r>
            <a:endParaRPr sz="29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5193050" y="1275600"/>
            <a:ext cx="35937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Knowledge Limitations</a:t>
            </a:r>
            <a:endParaRPr sz="12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Insufficient understanding of farming practices</a:t>
            </a:r>
            <a:endParaRPr sz="12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5189450" y="2078713"/>
            <a:ext cx="34974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Capital Constraints</a:t>
            </a:r>
            <a:endParaRPr sz="12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Limited and complicated access to available funding</a:t>
            </a:r>
            <a:endParaRPr sz="12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5191225" y="2872813"/>
            <a:ext cx="34974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Financial Vulnerability</a:t>
            </a:r>
            <a:endParaRPr sz="12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Low premiums, advanced market commitments shifts risk to farmers</a:t>
            </a:r>
            <a:endParaRPr sz="12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5191225" y="3721338"/>
            <a:ext cx="34974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ROI Measurement</a:t>
            </a:r>
            <a:endParaRPr sz="12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Difficult to credibly measure economic and environmental outcomes</a:t>
            </a:r>
            <a:endParaRPr sz="12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0" name="Google Shape;90;p17"/>
          <p:cNvGrpSpPr/>
          <p:nvPr/>
        </p:nvGrpSpPr>
        <p:grpSpPr>
          <a:xfrm>
            <a:off x="4700625" y="2077950"/>
            <a:ext cx="408900" cy="408900"/>
            <a:chOff x="4700625" y="1849350"/>
            <a:chExt cx="408900" cy="408900"/>
          </a:xfrm>
        </p:grpSpPr>
        <p:sp>
          <p:nvSpPr>
            <p:cNvPr id="91" name="Google Shape;91;p17"/>
            <p:cNvSpPr/>
            <p:nvPr/>
          </p:nvSpPr>
          <p:spPr>
            <a:xfrm>
              <a:off x="4700625" y="1849350"/>
              <a:ext cx="408900" cy="408900"/>
            </a:xfrm>
            <a:prstGeom prst="ellipse">
              <a:avLst/>
            </a:prstGeom>
            <a:solidFill>
              <a:srgbClr val="C0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17" title="Cash-Briefcase--Streamline-Ultimate (1)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85525" y="1934250"/>
              <a:ext cx="239100" cy="23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17"/>
          <p:cNvGrpSpPr/>
          <p:nvPr/>
        </p:nvGrpSpPr>
        <p:grpSpPr>
          <a:xfrm>
            <a:off x="4684475" y="2872800"/>
            <a:ext cx="408900" cy="408900"/>
            <a:chOff x="4684475" y="2644200"/>
            <a:chExt cx="408900" cy="408900"/>
          </a:xfrm>
        </p:grpSpPr>
        <p:sp>
          <p:nvSpPr>
            <p:cNvPr id="94" name="Google Shape;94;p17"/>
            <p:cNvSpPr/>
            <p:nvPr/>
          </p:nvSpPr>
          <p:spPr>
            <a:xfrm>
              <a:off x="4684475" y="2644200"/>
              <a:ext cx="408900" cy="408900"/>
            </a:xfrm>
            <a:prstGeom prst="ellipse">
              <a:avLst/>
            </a:prstGeom>
            <a:solidFill>
              <a:srgbClr val="C0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5" name="Google Shape;95;p17" title="Rain-Umbrella-1--Streamline-Ultimate (2)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9375" y="2729113"/>
              <a:ext cx="239100" cy="23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" name="Google Shape;96;p17"/>
          <p:cNvGrpSpPr/>
          <p:nvPr/>
        </p:nvGrpSpPr>
        <p:grpSpPr>
          <a:xfrm>
            <a:off x="4707800" y="1275588"/>
            <a:ext cx="408900" cy="408900"/>
            <a:chOff x="4707800" y="1046988"/>
            <a:chExt cx="408900" cy="408900"/>
          </a:xfrm>
        </p:grpSpPr>
        <p:sp>
          <p:nvSpPr>
            <p:cNvPr id="97" name="Google Shape;97;p17"/>
            <p:cNvSpPr/>
            <p:nvPr/>
          </p:nvSpPr>
          <p:spPr>
            <a:xfrm>
              <a:off x="4707800" y="1046988"/>
              <a:ext cx="408900" cy="408900"/>
            </a:xfrm>
            <a:prstGeom prst="ellipse">
              <a:avLst/>
            </a:prstGeom>
            <a:solidFill>
              <a:srgbClr val="C0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" name="Google Shape;98;p17" title="Book-Open-Bookmark--Streamline-Ultimate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92700" y="1131900"/>
              <a:ext cx="239100" cy="23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99;p17"/>
          <p:cNvGrpSpPr/>
          <p:nvPr/>
        </p:nvGrpSpPr>
        <p:grpSpPr>
          <a:xfrm>
            <a:off x="4684475" y="3721325"/>
            <a:ext cx="408900" cy="408900"/>
            <a:chOff x="4684475" y="3492725"/>
            <a:chExt cx="408900" cy="408900"/>
          </a:xfrm>
        </p:grpSpPr>
        <p:sp>
          <p:nvSpPr>
            <p:cNvPr id="100" name="Google Shape;100;p17"/>
            <p:cNvSpPr/>
            <p:nvPr/>
          </p:nvSpPr>
          <p:spPr>
            <a:xfrm>
              <a:off x="4684475" y="3492725"/>
              <a:ext cx="408900" cy="408900"/>
            </a:xfrm>
            <a:prstGeom prst="ellipse">
              <a:avLst/>
            </a:prstGeom>
            <a:solidFill>
              <a:srgbClr val="C0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" name="Google Shape;101;p17" title="Performance-Increase--Streamline-Ultimate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69375" y="3591200"/>
              <a:ext cx="239100" cy="239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038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 title="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25" y="4893004"/>
            <a:ext cx="484163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4686300" y="4908450"/>
            <a:ext cx="41148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108" name="Google Shape;108;p18"/>
          <p:cNvCxnSpPr/>
          <p:nvPr/>
        </p:nvCxnSpPr>
        <p:spPr>
          <a:xfrm rot="10800000">
            <a:off x="-75" y="4800600"/>
            <a:ext cx="9129900" cy="0"/>
          </a:xfrm>
          <a:prstGeom prst="straightConnector1">
            <a:avLst/>
          </a:prstGeom>
          <a:noFill/>
          <a:ln w="9525" cap="flat" cmpd="sng">
            <a:solidFill>
              <a:srgbClr val="C0DED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18"/>
          <p:cNvSpPr txBox="1">
            <a:spLocks noGrp="1"/>
          </p:cNvSpPr>
          <p:nvPr>
            <p:ph type="ctrTitle"/>
          </p:nvPr>
        </p:nvSpPr>
        <p:spPr>
          <a:xfrm>
            <a:off x="342900" y="342900"/>
            <a:ext cx="36483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Deploy, Support, and Measure Programs with </a:t>
            </a:r>
            <a:r>
              <a:rPr lang="en" sz="3200">
                <a:solidFill>
                  <a:srgbClr val="C0DEDF"/>
                </a:solidFill>
                <a:latin typeface="Roboto Slab"/>
                <a:ea typeface="Roboto Slab"/>
                <a:cs typeface="Roboto Slab"/>
                <a:sym typeface="Roboto Slab"/>
              </a:rPr>
              <a:t>CIBO Impact</a:t>
            </a:r>
            <a:endParaRPr sz="3200">
              <a:solidFill>
                <a:srgbClr val="C0DED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342900" y="2300700"/>
            <a:ext cx="3508200" cy="23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F8F8F8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rgbClr val="F8F8F8"/>
                </a:solidFill>
                <a:latin typeface="Work Sans"/>
                <a:ea typeface="Work Sans"/>
                <a:cs typeface="Work Sans"/>
                <a:sym typeface="Work Sans"/>
              </a:rPr>
              <a:t>Configurable program and enrollment engine supports any incentive program</a:t>
            </a:r>
            <a:endParaRPr sz="1300">
              <a:solidFill>
                <a:srgbClr val="F8F8F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F8F8F8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rgbClr val="F8F8F8"/>
                </a:solidFill>
                <a:latin typeface="Work Sans"/>
                <a:ea typeface="Work Sans"/>
                <a:cs typeface="Work Sans"/>
                <a:sym typeface="Work Sans"/>
              </a:rPr>
              <a:t>Science-based impact quantification and reporting</a:t>
            </a:r>
            <a:endParaRPr sz="1300">
              <a:solidFill>
                <a:srgbClr val="F8F8F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F8F8F8"/>
              </a:buClr>
              <a:buSzPts val="1300"/>
              <a:buChar char="●"/>
            </a:pPr>
            <a:r>
              <a:rPr lang="en" sz="1300">
                <a:solidFill>
                  <a:srgbClr val="F8F8F8"/>
                </a:solidFill>
                <a:latin typeface="Work Sans"/>
                <a:ea typeface="Work Sans"/>
                <a:cs typeface="Work Sans"/>
                <a:sym typeface="Work Sans"/>
              </a:rPr>
              <a:t>Scaled analysis of hundreds of millions of acres in real-time</a:t>
            </a:r>
            <a:endParaRPr sz="1300">
              <a:solidFill>
                <a:srgbClr val="F8F8F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1000"/>
              </a:spcAft>
              <a:buClr>
                <a:srgbClr val="F8F8F8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rgbClr val="F8F8F8"/>
                </a:solidFill>
                <a:latin typeface="Work Sans"/>
                <a:ea typeface="Work Sans"/>
                <a:cs typeface="Work Sans"/>
                <a:sym typeface="Work Sans"/>
              </a:rPr>
              <a:t>Integrated Government funding supplements corporate dollars </a:t>
            </a:r>
            <a:endParaRPr sz="10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11" name="Google Shape;111;p18" title="ma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1191" y="349350"/>
            <a:ext cx="6683162" cy="434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4686300" y="4908450"/>
            <a:ext cx="41148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 rot="10800000">
            <a:off x="-75" y="4800600"/>
            <a:ext cx="9129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8" name="Google Shape;118;p19" title="Logo Da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4893000"/>
            <a:ext cx="484020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>
            <a:spLocks noGrp="1"/>
          </p:cNvSpPr>
          <p:nvPr>
            <p:ph type="ctrTitle"/>
          </p:nvPr>
        </p:nvSpPr>
        <p:spPr>
          <a:xfrm>
            <a:off x="342900" y="342900"/>
            <a:ext cx="41148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175768"/>
                </a:solidFill>
                <a:latin typeface="Roboto Slab"/>
                <a:ea typeface="Roboto Slab"/>
                <a:cs typeface="Roboto Slab"/>
                <a:sym typeface="Roboto Slab"/>
              </a:rPr>
              <a:t>Software Powers Private &amp; Public Programs for </a:t>
            </a:r>
            <a:endParaRPr sz="3200">
              <a:solidFill>
                <a:srgbClr val="175768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175768"/>
                </a:solidFill>
                <a:latin typeface="Roboto Slab"/>
                <a:ea typeface="Roboto Slab"/>
                <a:cs typeface="Roboto Slab"/>
                <a:sym typeface="Roboto Slab"/>
              </a:rPr>
              <a:t>Ag Leaders</a:t>
            </a:r>
            <a:endParaRPr sz="3200">
              <a:solidFill>
                <a:srgbClr val="17576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1"/>
          </p:nvPr>
        </p:nvSpPr>
        <p:spPr>
          <a:xfrm>
            <a:off x="342900" y="2391000"/>
            <a:ext cx="41148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7576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Program Acceleration</a:t>
            </a:r>
            <a:b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  <a:t>Design and scale programs faster</a:t>
            </a:r>
            <a:b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sz="1200">
              <a:solidFill>
                <a:srgbClr val="1757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7576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Operational Efficiency</a:t>
            </a:r>
            <a:b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  <a:t>Save versus building and maintaining own platform</a:t>
            </a:r>
            <a:endParaRPr sz="1200">
              <a:solidFill>
                <a:srgbClr val="1757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57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7576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Long-Term Value Creation</a:t>
            </a:r>
            <a:b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  <a:t>Enables coupling across programs, </a:t>
            </a:r>
            <a:endParaRPr sz="1200">
              <a:solidFill>
                <a:srgbClr val="1757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75768"/>
                </a:solidFill>
                <a:latin typeface="Work Sans"/>
                <a:ea typeface="Work Sans"/>
                <a:cs typeface="Work Sans"/>
                <a:sym typeface="Work Sans"/>
              </a:rPr>
              <a:t>ability to create impact assets</a:t>
            </a:r>
            <a:endParaRPr sz="1200">
              <a:solidFill>
                <a:srgbClr val="1757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21" name="Google Shape;121;p19" title="tt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763" y="2410135"/>
            <a:ext cx="1423225" cy="27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bayer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5563" y="925350"/>
            <a:ext cx="1068300" cy="10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 title="usda-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7050" y="3194900"/>
            <a:ext cx="1068300" cy="73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 title="rabobank-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0751" y="871300"/>
            <a:ext cx="974073" cy="11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96759" y="2314937"/>
            <a:ext cx="1881325" cy="44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2350" y="3089462"/>
            <a:ext cx="921625" cy="9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04700" y="3014487"/>
            <a:ext cx="1068300" cy="10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81539" y="273844"/>
            <a:ext cx="8634000" cy="4986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175768"/>
                </a:solidFill>
                <a:latin typeface="Roboto Slab"/>
                <a:ea typeface="Roboto Slab"/>
                <a:cs typeface="Roboto Slab"/>
                <a:sym typeface="Roboto Slab"/>
              </a:rPr>
              <a:t>Trusted Advisor Network</a:t>
            </a:r>
            <a:endParaRPr sz="3100">
              <a:solidFill>
                <a:srgbClr val="17576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281525" y="999775"/>
            <a:ext cx="8634000" cy="19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CIBO’s Trusted Advisor Network: Driving Adoption at Scale</a:t>
            </a:r>
            <a:endParaRPr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Covers ~100M acres through ag retailers, certified crop advisors, agronomists and TSPs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30+ regional advisors actively supporting conservation program uptake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Partners include national and regional organizations across the ag value chain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Deep relationships with farmers unfamiliar with NRCS processes</a:t>
            </a:r>
            <a:endParaRPr/>
          </a:p>
        </p:txBody>
      </p:sp>
      <p:pic>
        <p:nvPicPr>
          <p:cNvPr id="134" name="Google Shape;134;p20" title="Advanced Agriliytic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674" y="3176963"/>
            <a:ext cx="3492074" cy="4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 title="AND_logo_2color_CMYK_inform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250" y="3010900"/>
            <a:ext cx="1885276" cy="68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 title="Truterra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25" y="3010905"/>
            <a:ext cx="2115174" cy="76736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353100" y="2627100"/>
            <a:ext cx="8437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Partners include: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1625" y="3930672"/>
            <a:ext cx="1256388" cy="7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6999" y="3915425"/>
            <a:ext cx="1365041" cy="8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281539" y="273844"/>
            <a:ext cx="8634000" cy="4986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175768"/>
                </a:solidFill>
                <a:latin typeface="Roboto Slab"/>
                <a:ea typeface="Roboto Slab"/>
                <a:cs typeface="Roboto Slab"/>
                <a:sym typeface="Roboto Slab"/>
              </a:rPr>
              <a:t>Recent Work in NRCS Programs</a:t>
            </a:r>
            <a:endParaRPr sz="3100">
              <a:solidFill>
                <a:srgbClr val="17576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281525" y="999775"/>
            <a:ext cx="6415200" cy="3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EQIP: Trusted Advisor Network</a:t>
            </a:r>
            <a:endParaRPr b="1"/>
          </a:p>
          <a:p>
            <a:pPr marL="457200" lvl="0" indent="-30416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Grower network with access to 100 million acres</a:t>
            </a:r>
            <a:endParaRPr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Submitted application covering 100 K acres focused on soil health practices</a:t>
            </a:r>
            <a:endParaRPr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Submitting 1+ million acres for 2026 programs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RCPP: Sand County Foundation</a:t>
            </a:r>
            <a:endParaRPr b="1"/>
          </a:p>
          <a:p>
            <a:pPr marL="457200" lvl="0" indent="-30416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Partner with $13M AFA RCPP grant, led by the Sand County Foundation</a:t>
            </a:r>
            <a:endParaRPr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Enabling farmer enrollment and application submissions across 15 farming organizations in multiple states; data and documentation reporting for both grant administrators and NRCS officials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AMP: Alliance for Climate Tech </a:t>
            </a:r>
            <a:endParaRPr b="1"/>
          </a:p>
          <a:p>
            <a:pPr marL="457200" lvl="0" indent="-30416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CIBO is the technology partner for $80M AMP grant, led by Virginia Tech university</a:t>
            </a:r>
            <a:endParaRPr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Supporting complete modeling and reporting needs for both public and private grant stakeholders </a:t>
            </a:r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784" y="3873437"/>
            <a:ext cx="1881325" cy="44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5775" y="2314937"/>
            <a:ext cx="921625" cy="9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3449" y="1117224"/>
            <a:ext cx="1933975" cy="5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3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4686300" y="4908450"/>
            <a:ext cx="41148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154" name="Google Shape;154;p22"/>
          <p:cNvCxnSpPr/>
          <p:nvPr/>
        </p:nvCxnSpPr>
        <p:spPr>
          <a:xfrm rot="10800000">
            <a:off x="-75" y="4800600"/>
            <a:ext cx="9129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" name="Google Shape;155;p22" title="Logo Da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4893000"/>
            <a:ext cx="484020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342900" y="457200"/>
            <a:ext cx="5404200" cy="6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Leadership Team</a:t>
            </a:r>
            <a:endParaRPr sz="3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t="5822" b="16331"/>
          <a:stretch/>
        </p:blipFill>
        <p:spPr>
          <a:xfrm>
            <a:off x="342900" y="2096550"/>
            <a:ext cx="575700" cy="5604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p22"/>
          <p:cNvSpPr txBox="1"/>
          <p:nvPr/>
        </p:nvSpPr>
        <p:spPr>
          <a:xfrm>
            <a:off x="918600" y="2011813"/>
            <a:ext cx="19197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Daniel Ryan</a:t>
            </a:r>
            <a:br>
              <a:rPr lang="en" sz="5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CHIEF EXECUTIVE OFFICER</a:t>
            </a:r>
            <a:endParaRPr sz="1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 rotWithShape="1">
          <a:blip r:embed="rId5">
            <a:alphaModFix/>
          </a:blip>
          <a:srcRect l="3162" t="3228" r="5687" b="21859"/>
          <a:stretch/>
        </p:blipFill>
        <p:spPr>
          <a:xfrm>
            <a:off x="2926051" y="2088991"/>
            <a:ext cx="575700" cy="5916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22"/>
          <p:cNvSpPr txBox="1"/>
          <p:nvPr/>
        </p:nvSpPr>
        <p:spPr>
          <a:xfrm>
            <a:off x="3501741" y="2011813"/>
            <a:ext cx="1919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Jennifer Lovequist</a:t>
            </a:r>
            <a:b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VP, PRODUCT MANAGEMENT</a:t>
            </a:r>
            <a:endParaRPr sz="1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 l="8101" t="6512" r="3644" b="25288"/>
          <a:stretch/>
        </p:blipFill>
        <p:spPr>
          <a:xfrm>
            <a:off x="342900" y="3030287"/>
            <a:ext cx="575700" cy="5562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2"/>
          <p:cNvSpPr txBox="1"/>
          <p:nvPr/>
        </p:nvSpPr>
        <p:spPr>
          <a:xfrm>
            <a:off x="918600" y="2894344"/>
            <a:ext cx="19425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Marie Coffin, PhD</a:t>
            </a:r>
            <a:br>
              <a:rPr lang="en" sz="5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VP, SCIENCE &amp; MODELING</a:t>
            </a:r>
            <a:endParaRPr sz="1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7">
            <a:alphaModFix/>
          </a:blip>
          <a:srcRect l="3654" t="4124" r="5658" b="23902"/>
          <a:stretch/>
        </p:blipFill>
        <p:spPr>
          <a:xfrm>
            <a:off x="2926051" y="3035800"/>
            <a:ext cx="575700" cy="5715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22"/>
          <p:cNvSpPr txBox="1"/>
          <p:nvPr/>
        </p:nvSpPr>
        <p:spPr>
          <a:xfrm>
            <a:off x="3501741" y="2936025"/>
            <a:ext cx="1919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Michael Browne</a:t>
            </a:r>
            <a:br>
              <a:rPr lang="en" sz="5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VP, BUSINESS DEVELOPMENT</a:t>
            </a:r>
            <a:endParaRPr sz="1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8">
            <a:alphaModFix/>
          </a:blip>
          <a:srcRect t="3798" r="11621" b="23144"/>
          <a:stretch/>
        </p:blipFill>
        <p:spPr>
          <a:xfrm>
            <a:off x="342899" y="3948142"/>
            <a:ext cx="575700" cy="5952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22"/>
          <p:cNvSpPr txBox="1"/>
          <p:nvPr/>
        </p:nvSpPr>
        <p:spPr>
          <a:xfrm>
            <a:off x="929998" y="3860254"/>
            <a:ext cx="1919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Nitzan Haklai</a:t>
            </a:r>
            <a:b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VP, SALES &amp; MARKETING</a:t>
            </a:r>
            <a:endParaRPr sz="1200">
              <a:solidFill>
                <a:srgbClr val="0D3038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3501750" y="3860250"/>
            <a:ext cx="22452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Bruno Basso, PhD</a:t>
            </a:r>
            <a:br>
              <a:rPr lang="en" sz="500" i="0" u="none" strike="noStrike" cap="none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CO-FOUNDER &amp; CHIEF SCIENTIST, CIBO</a:t>
            </a:r>
            <a:endParaRPr sz="700" i="0" u="none" strike="noStrike" cap="none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9">
            <a:alphaModFix/>
          </a:blip>
          <a:srcRect l="29842" r="33387" b="7424"/>
          <a:stretch/>
        </p:blipFill>
        <p:spPr>
          <a:xfrm>
            <a:off x="2926038" y="3943792"/>
            <a:ext cx="575700" cy="6039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2"/>
          <p:cNvSpPr txBox="1"/>
          <p:nvPr/>
        </p:nvSpPr>
        <p:spPr>
          <a:xfrm>
            <a:off x="6606450" y="3383419"/>
            <a:ext cx="21945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Trisa Thompson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Former Dell Executive &amp; Social Responsibility Leader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606600" y="848025"/>
            <a:ext cx="21945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Ignacio Martinez</a:t>
            </a:r>
            <a:br>
              <a:rPr lang="en" sz="500" i="0" u="none" strike="noStrike" cap="none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lang="en" sz="700">
                <a:solidFill>
                  <a:srgbClr val="0D303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CHAIRMAN </a:t>
            </a:r>
            <a:endParaRPr sz="700" i="0" u="none" strike="noStrike" cap="none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CIBO Co-Founder, General Partner</a:t>
            </a:r>
            <a:endParaRPr sz="700" i="1">
              <a:solidFill>
                <a:srgbClr val="0D303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at Flagship Pioneering, Syngenta</a:t>
            </a:r>
            <a:b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Ventures founding member</a:t>
            </a:r>
            <a:endParaRPr sz="1100" i="0" u="none" strike="noStrike" cap="none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 rotWithShape="1">
          <a:blip r:embed="rId10">
            <a:alphaModFix/>
          </a:blip>
          <a:srcRect l="28249" t="6050" r="35384"/>
          <a:stretch/>
        </p:blipFill>
        <p:spPr>
          <a:xfrm>
            <a:off x="6186750" y="3384282"/>
            <a:ext cx="419700" cy="4515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11">
            <a:alphaModFix/>
          </a:blip>
          <a:srcRect l="27196" t="10104" r="33524"/>
          <a:stretch/>
        </p:blipFill>
        <p:spPr>
          <a:xfrm>
            <a:off x="6186767" y="4253300"/>
            <a:ext cx="419700" cy="4002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12">
            <a:alphaModFix/>
          </a:blip>
          <a:srcRect l="27410" t="4242" r="35472" b="6256"/>
          <a:stretch/>
        </p:blipFill>
        <p:spPr>
          <a:xfrm>
            <a:off x="6186775" y="1696647"/>
            <a:ext cx="419700" cy="4218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2"/>
          <p:cNvSpPr txBox="1"/>
          <p:nvPr/>
        </p:nvSpPr>
        <p:spPr>
          <a:xfrm>
            <a:off x="6606450" y="4241250"/>
            <a:ext cx="21945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Michael Toelle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Owner, T &amp; T Farms, Board member, Nationwide Insurance &amp; CF Industries Holdings.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6606450" y="2525600"/>
            <a:ext cx="21945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Hugh Grant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Former Monsanto Chairman &amp; CEO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13">
            <a:alphaModFix/>
          </a:blip>
          <a:srcRect l="28628" t="2560" r="36136" b="10649"/>
          <a:stretch/>
        </p:blipFill>
        <p:spPr>
          <a:xfrm>
            <a:off x="6186750" y="2535965"/>
            <a:ext cx="419700" cy="4308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7" name="Google Shape;177;p22"/>
          <p:cNvSpPr txBox="1"/>
          <p:nvPr/>
        </p:nvSpPr>
        <p:spPr>
          <a:xfrm>
            <a:off x="6606450" y="1681806"/>
            <a:ext cx="21945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3038"/>
                </a:solidFill>
                <a:latin typeface="Roboto Slab"/>
                <a:ea typeface="Roboto Slab"/>
                <a:cs typeface="Roboto Slab"/>
                <a:sym typeface="Roboto Slab"/>
              </a:rPr>
              <a:t>Margo Georgiadis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i="1">
                <a:solidFill>
                  <a:srgbClr val="0D3038"/>
                </a:solidFill>
                <a:latin typeface="Nunito Sans"/>
                <a:ea typeface="Nunito Sans"/>
                <a:cs typeface="Nunito Sans"/>
                <a:sym typeface="Nunito Sans"/>
              </a:rPr>
              <a:t>CEO-Partner at Flagship Pioneering, former President and CEO of Ancestry</a:t>
            </a:r>
            <a:endParaRPr sz="700">
              <a:solidFill>
                <a:srgbClr val="0D303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14">
            <a:alphaModFix/>
          </a:blip>
          <a:srcRect l="29953" t="4704" r="36496" b="12609"/>
          <a:stretch/>
        </p:blipFill>
        <p:spPr>
          <a:xfrm>
            <a:off x="6186750" y="848030"/>
            <a:ext cx="419700" cy="431100"/>
          </a:xfrm>
          <a:prstGeom prst="ellipse">
            <a:avLst/>
          </a:prstGeom>
          <a:noFill/>
          <a:ln w="9525" cap="flat" cmpd="sng">
            <a:solidFill>
              <a:srgbClr val="1757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9" name="Google Shape;179;p22"/>
          <p:cNvSpPr txBox="1">
            <a:spLocks noGrp="1"/>
          </p:cNvSpPr>
          <p:nvPr>
            <p:ph type="subTitle" idx="1"/>
          </p:nvPr>
        </p:nvSpPr>
        <p:spPr>
          <a:xfrm>
            <a:off x="6067575" y="353650"/>
            <a:ext cx="2717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BOARD MEMBERS</a:t>
            </a:r>
            <a:endParaRPr sz="14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1"/>
          </p:nvPr>
        </p:nvSpPr>
        <p:spPr>
          <a:xfrm>
            <a:off x="342900" y="1528500"/>
            <a:ext cx="5078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D3038"/>
                </a:solidFill>
                <a:latin typeface="Work Sans"/>
                <a:ea typeface="Work Sans"/>
                <a:cs typeface="Work Sans"/>
                <a:sym typeface="Work Sans"/>
              </a:rPr>
              <a:t>TEAM</a:t>
            </a:r>
            <a:endParaRPr sz="1400">
              <a:solidFill>
                <a:srgbClr val="0D303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224DB7C2C61741B5AB6D292D742D03" ma:contentTypeVersion="17" ma:contentTypeDescription="Create a new document." ma:contentTypeScope="" ma:versionID="7b1f88fc2ce9347509b2d118d80ba3b7">
  <xsd:schema xmlns:xsd="http://www.w3.org/2001/XMLSchema" xmlns:xs="http://www.w3.org/2001/XMLSchema" xmlns:p="http://schemas.microsoft.com/office/2006/metadata/properties" xmlns:ns2="dcee4239-198f-4a12-9fca-880a39a19ef3" xmlns:ns3="b17ae5c5-f921-40c7-86fb-055cc7df5ca5" targetNamespace="http://schemas.microsoft.com/office/2006/metadata/properties" ma:root="true" ma:fieldsID="a1644291bf843e103096ba623b9e5cab" ns2:_="" ns3:_="">
    <xsd:import namespace="dcee4239-198f-4a12-9fca-880a39a19ef3"/>
    <xsd:import namespace="b17ae5c5-f921-40c7-86fb-055cc7df5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e4239-198f-4a12-9fca-880a39a19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86477d7-ad29-47e7-b319-eaa6f1949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ae5c5-f921-40c7-86fb-055cc7df5c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87d05c-a462-4204-982b-290883066cb2}" ma:internalName="TaxCatchAll" ma:showField="CatchAllData" ma:web="b17ae5c5-f921-40c7-86fb-055cc7df5c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7ae5c5-f921-40c7-86fb-055cc7df5ca5" xsi:nil="true"/>
    <Notes xmlns="dcee4239-198f-4a12-9fca-880a39a19ef3" xsi:nil="true"/>
    <lcf76f155ced4ddcb4097134ff3c332f xmlns="dcee4239-198f-4a12-9fca-880a39a19e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2E7C47-D8BA-4EB6-BBDC-DEA9EB1A0E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EA83C7-1F38-4C99-A864-4432A731A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e4239-198f-4a12-9fca-880a39a19ef3"/>
    <ds:schemaRef ds:uri="b17ae5c5-f921-40c7-86fb-055cc7df5c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665365-045F-4C20-B0F1-9BF64303B704}">
  <ds:schemaRefs>
    <ds:schemaRef ds:uri="http://schemas.microsoft.com/office/2006/documentManagement/types"/>
    <ds:schemaRef ds:uri="http://www.w3.org/XML/1998/namespace"/>
    <ds:schemaRef ds:uri="dcee4239-198f-4a12-9fca-880a39a19ef3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17ae5c5-f921-40c7-86fb-055cc7df5c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2652</Words>
  <Application>Microsoft Macintosh PowerPoint</Application>
  <PresentationFormat>On-screen Show (16:9)</PresentationFormat>
  <Paragraphs>429</Paragraphs>
  <Slides>39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Avenir Ultra-Bold</vt:lpstr>
      <vt:lpstr>Avenir Medium</vt:lpstr>
      <vt:lpstr>Work Sans</vt:lpstr>
      <vt:lpstr>Avenir Bold</vt:lpstr>
      <vt:lpstr>Work Sans Light</vt:lpstr>
      <vt:lpstr>Acherus Grotesque Bold</vt:lpstr>
      <vt:lpstr>Arial</vt:lpstr>
      <vt:lpstr>Roboto Slab</vt:lpstr>
      <vt:lpstr>Aptos ExtraBold</vt:lpstr>
      <vt:lpstr>Calibri</vt:lpstr>
      <vt:lpstr>Acherus Grotesque Light</vt:lpstr>
      <vt:lpstr>Avenir Next LT Pro</vt:lpstr>
      <vt:lpstr>Work Sans SemiBold</vt:lpstr>
      <vt:lpstr>Nunito Sans</vt:lpstr>
      <vt:lpstr>Avenir Next LT Pro Demi</vt:lpstr>
      <vt:lpstr>Roboto Black</vt:lpstr>
      <vt:lpstr>Wingdings</vt:lpstr>
      <vt:lpstr>Roboto Condensed</vt:lpstr>
      <vt:lpstr>Avenir</vt:lpstr>
      <vt:lpstr>Simple Light</vt:lpstr>
      <vt:lpstr>PowerPoint Presentation</vt:lpstr>
      <vt:lpstr>PowerPoint Presentation</vt:lpstr>
      <vt:lpstr>CIBO transforms agriculture for a profitable, resilient future.</vt:lpstr>
      <vt:lpstr>Barriers to Farmer Adoption</vt:lpstr>
      <vt:lpstr>Deploy, Support, and Measure Programs with CIBO Impact</vt:lpstr>
      <vt:lpstr>Software Powers Private &amp; Public Programs for  Ag Leaders</vt:lpstr>
      <vt:lpstr>Trusted Advisor Network</vt:lpstr>
      <vt:lpstr>Recent Work in NRCS Programs</vt:lpstr>
      <vt:lpstr>Leadership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Cowell-Lucero, Jamie</cp:lastModifiedBy>
  <cp:revision>1</cp:revision>
  <dcterms:modified xsi:type="dcterms:W3CDTF">2025-08-06T10:38:40Z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0x010100BE224DB7C2C61741B5AB6D292D742D03</vt:lpwstr>
  </property>
  <property fmtid="{D5CDD505-2E9C-101B-9397-08002B2CF9AE}" pid="3" name="MediaServiceImageTags">
    <vt:lpwstr/>
  </property>
</Properties>
</file>