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22"/>
  </p:notesMasterIdLst>
  <p:handoutMasterIdLst>
    <p:handoutMasterId r:id="rId23"/>
  </p:handoutMasterIdLst>
  <p:sldIdLst>
    <p:sldId id="474" r:id="rId5"/>
    <p:sldId id="298" r:id="rId6"/>
    <p:sldId id="423" r:id="rId7"/>
    <p:sldId id="418" r:id="rId8"/>
    <p:sldId id="420" r:id="rId9"/>
    <p:sldId id="2779" r:id="rId10"/>
    <p:sldId id="2810" r:id="rId11"/>
    <p:sldId id="2805" r:id="rId12"/>
    <p:sldId id="2806" r:id="rId13"/>
    <p:sldId id="2752" r:id="rId14"/>
    <p:sldId id="2781" r:id="rId15"/>
    <p:sldId id="2798" r:id="rId16"/>
    <p:sldId id="2786" r:id="rId17"/>
    <p:sldId id="2795" r:id="rId18"/>
    <p:sldId id="2796" r:id="rId19"/>
    <p:sldId id="2808" r:id="rId20"/>
    <p:sldId id="281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- SFL" id="{F73B9FE1-FCBB-6342-8C0F-E8360B1B37DE}">
          <p14:sldIdLst>
            <p14:sldId id="474"/>
            <p14:sldId id="298"/>
            <p14:sldId id="423"/>
            <p14:sldId id="418"/>
            <p14:sldId id="420"/>
          </p14:sldIdLst>
        </p14:section>
        <p14:section name="Introduce certificate" id="{1CF59CD1-3D4B-4A49-A7D3-08FC83B646E2}">
          <p14:sldIdLst>
            <p14:sldId id="2779"/>
          </p14:sldIdLst>
        </p14:section>
        <p14:section name="Describe certificate content" id="{B46D899F-CAA9-EA4E-B61E-AA8C12FF48A6}">
          <p14:sldIdLst/>
        </p14:section>
        <p14:section name="Describe companion document" id="{EC5F9AC7-0252-E84B-998A-D99458708676}">
          <p14:sldIdLst>
            <p14:sldId id="2810"/>
            <p14:sldId id="2805"/>
            <p14:sldId id="2806"/>
            <p14:sldId id="2752"/>
            <p14:sldId id="2781"/>
            <p14:sldId id="2798"/>
            <p14:sldId id="2786"/>
            <p14:sldId id="2795"/>
            <p14:sldId id="2796"/>
            <p14:sldId id="2808"/>
          </p14:sldIdLst>
        </p14:section>
        <p14:section name="Discussion" id="{DED8FFCA-66DF-1F42-A040-5C162978671A}">
          <p14:sldIdLst>
            <p14:sldId id="2811"/>
          </p14:sldIdLst>
        </p14:section>
        <p14:section name="Old slides" id="{0A15A2D7-05C8-E94D-ADB9-05578F06EEC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8A9A1E-E6DF-2FB0-C3E3-A28B08703AB1}" name="Insha Momin" initials="IM" userId="2872170532b7db44" providerId="Windows Live"/>
  <p188:author id="{57CE5B56-5D07-2516-913D-9D219FBE622B}" name="Kaitlin Sampson" initials="KS" userId="85c334b21c8630f1" providerId="Windows Live"/>
  <p188:author id="{27626C65-B780-396A-92C7-60BDA750BFEA}" name="Seth Petchers" initials="SP" userId="cccde75ea07340ac" providerId="Windows Live"/>
  <p188:author id="{A87735DD-56BC-4D68-B952-E4C5B5AB00C5}" name="Kelly Rincon" initials="KR" userId="9d68a4f90ee63a9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035"/>
    <a:srgbClr val="6B814E"/>
    <a:srgbClr val="E2B223"/>
    <a:srgbClr val="10263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8BDBD-D8E4-AB4C-8FA3-5953005662D4}" v="1" dt="2025-08-06T10:40:25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07" autoAdjust="0"/>
    <p:restoredTop sz="91631" autoAdjust="0"/>
  </p:normalViewPr>
  <p:slideViewPr>
    <p:cSldViewPr snapToGrid="0">
      <p:cViewPr varScale="1">
        <p:scale>
          <a:sx n="51" d="100"/>
          <a:sy n="51" d="100"/>
        </p:scale>
        <p:origin x="224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11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well-Lucero, Jamie" userId="e579f0c4-9408-4383-b4f1-907ebf9e8aeb" providerId="ADAL" clId="{B828BDBD-D8E4-AB4C-8FA3-5953005662D4}"/>
    <pc:docChg chg="addSld modSld">
      <pc:chgData name="Cowell-Lucero, Jamie" userId="e579f0c4-9408-4383-b4f1-907ebf9e8aeb" providerId="ADAL" clId="{B828BDBD-D8E4-AB4C-8FA3-5953005662D4}" dt="2025-08-06T10:40:25.434" v="0"/>
      <pc:docMkLst>
        <pc:docMk/>
      </pc:docMkLst>
      <pc:sldChg chg="add">
        <pc:chgData name="Cowell-Lucero, Jamie" userId="e579f0c4-9408-4383-b4f1-907ebf9e8aeb" providerId="ADAL" clId="{B828BDBD-D8E4-AB4C-8FA3-5953005662D4}" dt="2025-08-06T10:40:25.434" v="0"/>
        <pc:sldMkLst>
          <pc:docMk/>
          <pc:sldMk cId="0" sldId="4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D8520-3887-45C7-890D-59860D40735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E675D71-138A-4466-BC4A-A1E50A4BD24D}">
      <dgm:prSet phldrT="[Texto]" custT="1"/>
      <dgm:spPr>
        <a:solidFill>
          <a:schemeClr val="accent4"/>
        </a:solidFill>
      </dgm:spPr>
      <dgm:t>
        <a:bodyPr/>
        <a:lstStyle/>
        <a:p>
          <a:pPr algn="ctr" rtl="0" fontAlgn="auto">
            <a:spcBef>
              <a:spcPts val="0"/>
            </a:spcBef>
            <a:spcAft>
              <a:spcPts val="0"/>
            </a:spcAft>
          </a:pPr>
          <a:r>
            <a:rPr lang="en-US" sz="1800" b="1" kern="1200" dirty="0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2024 </a:t>
          </a:r>
        </a:p>
      </dgm:t>
    </dgm:pt>
    <dgm:pt modelId="{40AF5D4D-155E-4150-A4F7-F14C956615B0}" type="parTrans" cxnId="{07C8F9E3-A2AF-4428-8608-ABC96AC679C9}">
      <dgm:prSet/>
      <dgm:spPr/>
      <dgm:t>
        <a:bodyPr/>
        <a:lstStyle/>
        <a:p>
          <a:endParaRPr lang="en-US" sz="1200"/>
        </a:p>
      </dgm:t>
    </dgm:pt>
    <dgm:pt modelId="{836944F7-1832-41DB-8F78-439D5D961227}" type="sibTrans" cxnId="{07C8F9E3-A2AF-4428-8608-ABC96AC679C9}">
      <dgm:prSet/>
      <dgm:spPr/>
      <dgm:t>
        <a:bodyPr/>
        <a:lstStyle/>
        <a:p>
          <a:endParaRPr lang="en-US" sz="1200"/>
        </a:p>
      </dgm:t>
    </dgm:pt>
    <dgm:pt modelId="{8EB7761A-4790-4B2A-B240-FEF63B088EE3}">
      <dgm:prSet custT="1"/>
      <dgm:spPr>
        <a:solidFill>
          <a:schemeClr val="accent5"/>
        </a:solidFill>
      </dgm:spPr>
      <dgm:t>
        <a:bodyPr/>
        <a:lstStyle/>
        <a:p>
          <a:pPr algn="ctr" rtl="0" fontAlgn="auto">
            <a:spcBef>
              <a:spcPts val="0"/>
            </a:spcBef>
            <a:spcAft>
              <a:spcPts val="0"/>
            </a:spcAft>
          </a:pPr>
          <a:r>
            <a:rPr lang="en-US" sz="1800" b="1" kern="1200" dirty="0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2025</a:t>
          </a:r>
        </a:p>
      </dgm:t>
    </dgm:pt>
    <dgm:pt modelId="{030E2B9B-6665-4F48-B1E1-AB9A4299A49C}" type="parTrans" cxnId="{401AE353-29A7-4705-B596-71818829E991}">
      <dgm:prSet/>
      <dgm:spPr/>
      <dgm:t>
        <a:bodyPr/>
        <a:lstStyle/>
        <a:p>
          <a:endParaRPr lang="en-US" sz="1200"/>
        </a:p>
      </dgm:t>
    </dgm:pt>
    <dgm:pt modelId="{190597EF-E9A4-4A07-8C30-F1BD3D6E93C6}" type="sibTrans" cxnId="{401AE353-29A7-4705-B596-71818829E991}">
      <dgm:prSet/>
      <dgm:spPr/>
      <dgm:t>
        <a:bodyPr/>
        <a:lstStyle/>
        <a:p>
          <a:endParaRPr lang="en-US" sz="1200"/>
        </a:p>
      </dgm:t>
    </dgm:pt>
    <dgm:pt modelId="{BF56C217-BE7E-45ED-B90D-3EEE2EAEB1E5}">
      <dgm:prSet custT="1"/>
      <dgm:spPr>
        <a:solidFill>
          <a:schemeClr val="accent6"/>
        </a:solidFill>
      </dgm:spPr>
      <dgm:t>
        <a:bodyPr/>
        <a:lstStyle/>
        <a:p>
          <a:pPr algn="ctr" rtl="0" fontAlgn="auto">
            <a:spcBef>
              <a:spcPts val="0"/>
            </a:spcBef>
            <a:spcAft>
              <a:spcPts val="0"/>
            </a:spcAft>
          </a:pPr>
          <a:r>
            <a:rPr lang="en-US" sz="1800" b="1" kern="1200" dirty="0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2026</a:t>
          </a:r>
        </a:p>
      </dgm:t>
    </dgm:pt>
    <dgm:pt modelId="{04713D49-4804-4C57-865C-369DC1B9AA5B}" type="parTrans" cxnId="{9DC6A4ED-F484-4ED4-8F0B-51A9B80FAAEE}">
      <dgm:prSet/>
      <dgm:spPr/>
      <dgm:t>
        <a:bodyPr/>
        <a:lstStyle/>
        <a:p>
          <a:endParaRPr lang="en-US" sz="1200"/>
        </a:p>
      </dgm:t>
    </dgm:pt>
    <dgm:pt modelId="{3C491F92-7823-47FA-92B2-577CCD3263C7}" type="sibTrans" cxnId="{9DC6A4ED-F484-4ED4-8F0B-51A9B80FAAEE}">
      <dgm:prSet/>
      <dgm:spPr/>
      <dgm:t>
        <a:bodyPr/>
        <a:lstStyle/>
        <a:p>
          <a:endParaRPr lang="en-US" sz="1200"/>
        </a:p>
      </dgm:t>
    </dgm:pt>
    <dgm:pt modelId="{7807A7F9-5102-46D6-B65A-06C7FD3CE3ED}" type="pres">
      <dgm:prSet presAssocID="{ED7D8520-3887-45C7-890D-59860D407354}" presName="Name0" presStyleCnt="0">
        <dgm:presLayoutVars>
          <dgm:dir/>
          <dgm:animLvl val="lvl"/>
          <dgm:resizeHandles val="exact"/>
        </dgm:presLayoutVars>
      </dgm:prSet>
      <dgm:spPr/>
    </dgm:pt>
    <dgm:pt modelId="{F388AABC-1DAB-4CC2-9478-E943BBDF4120}" type="pres">
      <dgm:prSet presAssocID="{9E675D71-138A-4466-BC4A-A1E50A4BD24D}" presName="parTxOnly" presStyleLbl="node1" presStyleIdx="0" presStyleCnt="3" custScaleX="118181" custLinFactNeighborX="-98873" custLinFactNeighborY="-3997">
        <dgm:presLayoutVars>
          <dgm:chMax val="0"/>
          <dgm:chPref val="0"/>
          <dgm:bulletEnabled val="1"/>
        </dgm:presLayoutVars>
      </dgm:prSet>
      <dgm:spPr/>
    </dgm:pt>
    <dgm:pt modelId="{88B88290-A428-45D3-9420-47C85598A704}" type="pres">
      <dgm:prSet presAssocID="{836944F7-1832-41DB-8F78-439D5D961227}" presName="parTxOnlySpace" presStyleCnt="0"/>
      <dgm:spPr/>
    </dgm:pt>
    <dgm:pt modelId="{CF2D6DD4-6197-4C45-AD81-3BA3BEF6BE1C}" type="pres">
      <dgm:prSet presAssocID="{8EB7761A-4790-4B2A-B240-FEF63B088EE3}" presName="parTxOnly" presStyleLbl="node1" presStyleIdx="1" presStyleCnt="3" custScaleX="214878" custLinFactNeighborX="-4878" custLinFactNeighborY="-4780">
        <dgm:presLayoutVars>
          <dgm:chMax val="0"/>
          <dgm:chPref val="0"/>
          <dgm:bulletEnabled val="1"/>
        </dgm:presLayoutVars>
      </dgm:prSet>
      <dgm:spPr/>
    </dgm:pt>
    <dgm:pt modelId="{0E64DD2C-A71D-4F5B-9873-10D97085E234}" type="pres">
      <dgm:prSet presAssocID="{190597EF-E9A4-4A07-8C30-F1BD3D6E93C6}" presName="parTxOnlySpace" presStyleCnt="0"/>
      <dgm:spPr/>
    </dgm:pt>
    <dgm:pt modelId="{DA05D0B2-3214-4933-8EF8-46D2A38ED5A9}" type="pres">
      <dgm:prSet presAssocID="{BF56C217-BE7E-45ED-B90D-3EEE2EAEB1E5}" presName="parTxOnly" presStyleLbl="node1" presStyleIdx="2" presStyleCnt="3" custLinFactNeighborX="-2630">
        <dgm:presLayoutVars>
          <dgm:chMax val="0"/>
          <dgm:chPref val="0"/>
          <dgm:bulletEnabled val="1"/>
        </dgm:presLayoutVars>
      </dgm:prSet>
      <dgm:spPr/>
    </dgm:pt>
  </dgm:ptLst>
  <dgm:cxnLst>
    <dgm:cxn modelId="{1883D805-D113-42E4-9F82-152F6C99D433}" type="presOf" srcId="{BF56C217-BE7E-45ED-B90D-3EEE2EAEB1E5}" destId="{DA05D0B2-3214-4933-8EF8-46D2A38ED5A9}" srcOrd="0" destOrd="0" presId="urn:microsoft.com/office/officeart/2005/8/layout/chevron1"/>
    <dgm:cxn modelId="{495C6039-FAD3-4A89-A061-07F4D18F04DC}" type="presOf" srcId="{9E675D71-138A-4466-BC4A-A1E50A4BD24D}" destId="{F388AABC-1DAB-4CC2-9478-E943BBDF4120}" srcOrd="0" destOrd="0" presId="urn:microsoft.com/office/officeart/2005/8/layout/chevron1"/>
    <dgm:cxn modelId="{401AE353-29A7-4705-B596-71818829E991}" srcId="{ED7D8520-3887-45C7-890D-59860D407354}" destId="{8EB7761A-4790-4B2A-B240-FEF63B088EE3}" srcOrd="1" destOrd="0" parTransId="{030E2B9B-6665-4F48-B1E1-AB9A4299A49C}" sibTransId="{190597EF-E9A4-4A07-8C30-F1BD3D6E93C6}"/>
    <dgm:cxn modelId="{D1E250AC-2304-4C1F-8470-32E1A8D0CE28}" type="presOf" srcId="{8EB7761A-4790-4B2A-B240-FEF63B088EE3}" destId="{CF2D6DD4-6197-4C45-AD81-3BA3BEF6BE1C}" srcOrd="0" destOrd="0" presId="urn:microsoft.com/office/officeart/2005/8/layout/chevron1"/>
    <dgm:cxn modelId="{07C8F9E3-A2AF-4428-8608-ABC96AC679C9}" srcId="{ED7D8520-3887-45C7-890D-59860D407354}" destId="{9E675D71-138A-4466-BC4A-A1E50A4BD24D}" srcOrd="0" destOrd="0" parTransId="{40AF5D4D-155E-4150-A4F7-F14C956615B0}" sibTransId="{836944F7-1832-41DB-8F78-439D5D961227}"/>
    <dgm:cxn modelId="{9DC6A4ED-F484-4ED4-8F0B-51A9B80FAAEE}" srcId="{ED7D8520-3887-45C7-890D-59860D407354}" destId="{BF56C217-BE7E-45ED-B90D-3EEE2EAEB1E5}" srcOrd="2" destOrd="0" parTransId="{04713D49-4804-4C57-865C-369DC1B9AA5B}" sibTransId="{3C491F92-7823-47FA-92B2-577CCD3263C7}"/>
    <dgm:cxn modelId="{6B1EFAF8-F9EC-4134-A76C-774B8ACBDDE9}" type="presOf" srcId="{ED7D8520-3887-45C7-890D-59860D407354}" destId="{7807A7F9-5102-46D6-B65A-06C7FD3CE3ED}" srcOrd="0" destOrd="0" presId="urn:microsoft.com/office/officeart/2005/8/layout/chevron1"/>
    <dgm:cxn modelId="{975CC4C4-9A45-4CC8-A762-D73226060792}" type="presParOf" srcId="{7807A7F9-5102-46D6-B65A-06C7FD3CE3ED}" destId="{F388AABC-1DAB-4CC2-9478-E943BBDF4120}" srcOrd="0" destOrd="0" presId="urn:microsoft.com/office/officeart/2005/8/layout/chevron1"/>
    <dgm:cxn modelId="{584B6D36-0742-48FA-B787-9B84545D00A3}" type="presParOf" srcId="{7807A7F9-5102-46D6-B65A-06C7FD3CE3ED}" destId="{88B88290-A428-45D3-9420-47C85598A704}" srcOrd="1" destOrd="0" presId="urn:microsoft.com/office/officeart/2005/8/layout/chevron1"/>
    <dgm:cxn modelId="{5854A57B-6630-4456-B9AF-2B0558B3DF13}" type="presParOf" srcId="{7807A7F9-5102-46D6-B65A-06C7FD3CE3ED}" destId="{CF2D6DD4-6197-4C45-AD81-3BA3BEF6BE1C}" srcOrd="2" destOrd="0" presId="urn:microsoft.com/office/officeart/2005/8/layout/chevron1"/>
    <dgm:cxn modelId="{3B03E77E-9379-489E-99E5-71EDCBD9ABE2}" type="presParOf" srcId="{7807A7F9-5102-46D6-B65A-06C7FD3CE3ED}" destId="{0E64DD2C-A71D-4F5B-9873-10D97085E234}" srcOrd="3" destOrd="0" presId="urn:microsoft.com/office/officeart/2005/8/layout/chevron1"/>
    <dgm:cxn modelId="{5C04DF03-8715-4A1D-8394-5E7300AD4EA5}" type="presParOf" srcId="{7807A7F9-5102-46D6-B65A-06C7FD3CE3ED}" destId="{DA05D0B2-3214-4933-8EF8-46D2A38ED5A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1E222-D98B-42A7-B05B-AE7D5A241EE1}" type="doc">
      <dgm:prSet loTypeId="urn:microsoft.com/office/officeart/2009/3/layout/StepUpProcess" loCatId="process" qsTypeId="urn:microsoft.com/office/officeart/2005/8/quickstyle/simple1" qsCatId="simple" csTypeId="urn:microsoft.com/office/officeart/2005/8/colors/accent4_4" csCatId="accent4" phldr="1"/>
      <dgm:spPr/>
    </dgm:pt>
    <dgm:pt modelId="{892C936F-D6A7-430E-BE53-14BD65EE30D6}">
      <dgm:prSet phldrT="[Text]" custT="1"/>
      <dgm:spPr/>
      <dgm:t>
        <a:bodyPr/>
        <a:lstStyle/>
        <a:p>
          <a:r>
            <a:rPr lang="en-US" sz="2300" dirty="0"/>
            <a:t>Producers gain familiarity with conservation practices and data collection. </a:t>
          </a:r>
        </a:p>
      </dgm:t>
    </dgm:pt>
    <dgm:pt modelId="{1C2B55AA-2CA3-44D9-8AA7-49656B6781A3}" type="parTrans" cxnId="{883E3ECB-F47C-4CC7-9688-3E5D365CC5D8}">
      <dgm:prSet/>
      <dgm:spPr/>
      <dgm:t>
        <a:bodyPr/>
        <a:lstStyle/>
        <a:p>
          <a:endParaRPr lang="en-US"/>
        </a:p>
      </dgm:t>
    </dgm:pt>
    <dgm:pt modelId="{F75924E4-F28A-4234-8E81-3F9F8CABA152}" type="sibTrans" cxnId="{883E3ECB-F47C-4CC7-9688-3E5D365CC5D8}">
      <dgm:prSet/>
      <dgm:spPr/>
      <dgm:t>
        <a:bodyPr/>
        <a:lstStyle/>
        <a:p>
          <a:endParaRPr lang="en-US"/>
        </a:p>
      </dgm:t>
    </dgm:pt>
    <dgm:pt modelId="{987F54A2-D52D-4FE7-BE97-2210DFEADD33}">
      <dgm:prSet phldrT="[Text]" custT="1"/>
      <dgm:spPr/>
      <dgm:t>
        <a:bodyPr/>
        <a:lstStyle/>
        <a:p>
          <a:r>
            <a:rPr lang="en-US" sz="2300" dirty="0"/>
            <a:t>Producers receive a certificate illustrating the outcomes of their practice change. </a:t>
          </a:r>
        </a:p>
      </dgm:t>
    </dgm:pt>
    <dgm:pt modelId="{9163B33C-7F57-49C9-B3A1-C34810164E88}" type="parTrans" cxnId="{752DF96C-759F-460F-8FB7-0A077BCE16EE}">
      <dgm:prSet/>
      <dgm:spPr/>
      <dgm:t>
        <a:bodyPr/>
        <a:lstStyle/>
        <a:p>
          <a:endParaRPr lang="en-US"/>
        </a:p>
      </dgm:t>
    </dgm:pt>
    <dgm:pt modelId="{7E990EC1-740B-48E9-9BBA-21A802F8C91D}" type="sibTrans" cxnId="{752DF96C-759F-460F-8FB7-0A077BCE16EE}">
      <dgm:prSet/>
      <dgm:spPr/>
      <dgm:t>
        <a:bodyPr/>
        <a:lstStyle/>
        <a:p>
          <a:endParaRPr lang="en-US"/>
        </a:p>
      </dgm:t>
    </dgm:pt>
    <dgm:pt modelId="{DF50991E-9723-46DF-A4EA-C9EF2EA5F443}">
      <dgm:prSet phldrT="[Text]" custT="1"/>
      <dgm:spPr/>
      <dgm:t>
        <a:bodyPr/>
        <a:lstStyle/>
        <a:p>
          <a:r>
            <a:rPr lang="en-US" sz="2300" dirty="0"/>
            <a:t>Producers can </a:t>
          </a:r>
          <a:r>
            <a:rPr lang="en-US" sz="2300" b="0" dirty="0"/>
            <a:t>continue</a:t>
          </a:r>
          <a:r>
            <a:rPr lang="en-US" sz="2300" dirty="0"/>
            <a:t> the work they started under the Alliance program and keep getting rewarded through public and private funding. </a:t>
          </a:r>
        </a:p>
        <a:p>
          <a:endParaRPr lang="en-US" sz="2300" dirty="0"/>
        </a:p>
      </dgm:t>
    </dgm:pt>
    <dgm:pt modelId="{E07D2753-E661-4E16-8E7B-7BC5AB90946E}" type="parTrans" cxnId="{C93176E6-1C63-49AE-B421-57AF7B621DAB}">
      <dgm:prSet/>
      <dgm:spPr/>
      <dgm:t>
        <a:bodyPr/>
        <a:lstStyle/>
        <a:p>
          <a:endParaRPr lang="en-US"/>
        </a:p>
      </dgm:t>
    </dgm:pt>
    <dgm:pt modelId="{6D2CAC12-53EA-471C-A976-55160B3E5642}" type="sibTrans" cxnId="{C93176E6-1C63-49AE-B421-57AF7B621DAB}">
      <dgm:prSet/>
      <dgm:spPr/>
      <dgm:t>
        <a:bodyPr/>
        <a:lstStyle/>
        <a:p>
          <a:endParaRPr lang="en-US"/>
        </a:p>
      </dgm:t>
    </dgm:pt>
    <dgm:pt modelId="{E85B5FF2-19B7-4B3F-BA94-BBB0673A3918}" type="pres">
      <dgm:prSet presAssocID="{BF31E222-D98B-42A7-B05B-AE7D5A241EE1}" presName="rootnode" presStyleCnt="0">
        <dgm:presLayoutVars>
          <dgm:chMax/>
          <dgm:chPref/>
          <dgm:dir/>
          <dgm:animLvl val="lvl"/>
        </dgm:presLayoutVars>
      </dgm:prSet>
      <dgm:spPr/>
    </dgm:pt>
    <dgm:pt modelId="{75B14D34-7DDD-44EC-AFC6-818E06C5640C}" type="pres">
      <dgm:prSet presAssocID="{892C936F-D6A7-430E-BE53-14BD65EE30D6}" presName="composite" presStyleCnt="0"/>
      <dgm:spPr/>
    </dgm:pt>
    <dgm:pt modelId="{F5970903-1E7C-4D13-90DD-05119F2AF7DF}" type="pres">
      <dgm:prSet presAssocID="{892C936F-D6A7-430E-BE53-14BD65EE30D6}" presName="LShape" presStyleLbl="alignNode1" presStyleIdx="0" presStyleCnt="5" custScaleX="126974"/>
      <dgm:spPr/>
    </dgm:pt>
    <dgm:pt modelId="{2E98D610-0874-4C04-B4E9-D521E74B7312}" type="pres">
      <dgm:prSet presAssocID="{892C936F-D6A7-430E-BE53-14BD65EE30D6}" presName="ParentText" presStyleLbl="revTx" presStyleIdx="0" presStyleCnt="3" custLinFactNeighborX="-5417" custLinFactNeighborY="3372">
        <dgm:presLayoutVars>
          <dgm:chMax val="0"/>
          <dgm:chPref val="0"/>
          <dgm:bulletEnabled val="1"/>
        </dgm:presLayoutVars>
      </dgm:prSet>
      <dgm:spPr/>
    </dgm:pt>
    <dgm:pt modelId="{557B5CA4-F257-40C8-B2D6-F6C7B0C7876A}" type="pres">
      <dgm:prSet presAssocID="{892C936F-D6A7-430E-BE53-14BD65EE30D6}" presName="Triangle" presStyleLbl="alignNode1" presStyleIdx="1" presStyleCnt="5"/>
      <dgm:spPr/>
    </dgm:pt>
    <dgm:pt modelId="{1F0E93B7-86AE-4CAC-8318-EBAD0545A917}" type="pres">
      <dgm:prSet presAssocID="{F75924E4-F28A-4234-8E81-3F9F8CABA152}" presName="sibTrans" presStyleCnt="0"/>
      <dgm:spPr/>
    </dgm:pt>
    <dgm:pt modelId="{CDDB640E-18C0-406D-BBE7-32D7C4802CB8}" type="pres">
      <dgm:prSet presAssocID="{F75924E4-F28A-4234-8E81-3F9F8CABA152}" presName="space" presStyleCnt="0"/>
      <dgm:spPr/>
    </dgm:pt>
    <dgm:pt modelId="{7685AA62-FF07-4F41-BE74-95C68A2D2747}" type="pres">
      <dgm:prSet presAssocID="{987F54A2-D52D-4FE7-BE97-2210DFEADD33}" presName="composite" presStyleCnt="0"/>
      <dgm:spPr/>
    </dgm:pt>
    <dgm:pt modelId="{12BC9EB2-C392-4097-BD69-DE248AF0BEB0}" type="pres">
      <dgm:prSet presAssocID="{987F54A2-D52D-4FE7-BE97-2210DFEADD33}" presName="LShape" presStyleLbl="alignNode1" presStyleIdx="2" presStyleCnt="5" custScaleX="127405"/>
      <dgm:spPr/>
    </dgm:pt>
    <dgm:pt modelId="{1D0F6458-3EBB-44EB-AC61-D20C7F5B0650}" type="pres">
      <dgm:prSet presAssocID="{987F54A2-D52D-4FE7-BE97-2210DFEADD33}" presName="ParentText" presStyleLbl="revTx" presStyleIdx="1" presStyleCnt="3" custScaleX="109044" custLinFactNeighborX="-1476" custLinFactNeighborY="3934">
        <dgm:presLayoutVars>
          <dgm:chMax val="0"/>
          <dgm:chPref val="0"/>
          <dgm:bulletEnabled val="1"/>
        </dgm:presLayoutVars>
      </dgm:prSet>
      <dgm:spPr/>
    </dgm:pt>
    <dgm:pt modelId="{4D12B33D-CDFC-41CF-A9EB-C71226E85520}" type="pres">
      <dgm:prSet presAssocID="{987F54A2-D52D-4FE7-BE97-2210DFEADD33}" presName="Triangle" presStyleLbl="alignNode1" presStyleIdx="3" presStyleCnt="5"/>
      <dgm:spPr/>
    </dgm:pt>
    <dgm:pt modelId="{7C01E35F-01C1-48CC-AB9C-6CA51D2C13A1}" type="pres">
      <dgm:prSet presAssocID="{7E990EC1-740B-48E9-9BBA-21A802F8C91D}" presName="sibTrans" presStyleCnt="0"/>
      <dgm:spPr/>
    </dgm:pt>
    <dgm:pt modelId="{40B67493-F034-4310-BFFE-9DF5ABA56CB8}" type="pres">
      <dgm:prSet presAssocID="{7E990EC1-740B-48E9-9BBA-21A802F8C91D}" presName="space" presStyleCnt="0"/>
      <dgm:spPr/>
    </dgm:pt>
    <dgm:pt modelId="{F71F1F63-7133-433A-BFE2-FA0BA4863F35}" type="pres">
      <dgm:prSet presAssocID="{DF50991E-9723-46DF-A4EA-C9EF2EA5F443}" presName="composite" presStyleCnt="0"/>
      <dgm:spPr/>
    </dgm:pt>
    <dgm:pt modelId="{60FFAE76-CB02-48E5-8239-70337ED43BC1}" type="pres">
      <dgm:prSet presAssocID="{DF50991E-9723-46DF-A4EA-C9EF2EA5F443}" presName="LShape" presStyleLbl="alignNode1" presStyleIdx="4" presStyleCnt="5" custScaleX="129828"/>
      <dgm:spPr/>
    </dgm:pt>
    <dgm:pt modelId="{09294FCA-D974-4095-96E2-0E4F62FD367A}" type="pres">
      <dgm:prSet presAssocID="{DF50991E-9723-46DF-A4EA-C9EF2EA5F443}" presName="ParentText" presStyleLbl="revTx" presStyleIdx="2" presStyleCnt="3" custScaleX="117918" custLinFactNeighborY="2810">
        <dgm:presLayoutVars>
          <dgm:chMax val="0"/>
          <dgm:chPref val="0"/>
          <dgm:bulletEnabled val="1"/>
        </dgm:presLayoutVars>
      </dgm:prSet>
      <dgm:spPr/>
    </dgm:pt>
  </dgm:ptLst>
  <dgm:cxnLst>
    <dgm:cxn modelId="{A4783D53-E26E-48AA-919E-E18277EE1D76}" type="presOf" srcId="{DF50991E-9723-46DF-A4EA-C9EF2EA5F443}" destId="{09294FCA-D974-4095-96E2-0E4F62FD367A}" srcOrd="0" destOrd="0" presId="urn:microsoft.com/office/officeart/2009/3/layout/StepUpProcess"/>
    <dgm:cxn modelId="{752DF96C-759F-460F-8FB7-0A077BCE16EE}" srcId="{BF31E222-D98B-42A7-B05B-AE7D5A241EE1}" destId="{987F54A2-D52D-4FE7-BE97-2210DFEADD33}" srcOrd="1" destOrd="0" parTransId="{9163B33C-7F57-49C9-B3A1-C34810164E88}" sibTransId="{7E990EC1-740B-48E9-9BBA-21A802F8C91D}"/>
    <dgm:cxn modelId="{F60EE879-4B83-4FFA-A43E-8188FFC39CD8}" type="presOf" srcId="{BF31E222-D98B-42A7-B05B-AE7D5A241EE1}" destId="{E85B5FF2-19B7-4B3F-BA94-BBB0673A3918}" srcOrd="0" destOrd="0" presId="urn:microsoft.com/office/officeart/2009/3/layout/StepUpProcess"/>
    <dgm:cxn modelId="{390AEE99-AFCB-4E9C-A2BD-E04BC067C6A3}" type="presOf" srcId="{892C936F-D6A7-430E-BE53-14BD65EE30D6}" destId="{2E98D610-0874-4C04-B4E9-D521E74B7312}" srcOrd="0" destOrd="0" presId="urn:microsoft.com/office/officeart/2009/3/layout/StepUpProcess"/>
    <dgm:cxn modelId="{369778A2-CE95-483D-BA1A-FF03DBF94D31}" type="presOf" srcId="{987F54A2-D52D-4FE7-BE97-2210DFEADD33}" destId="{1D0F6458-3EBB-44EB-AC61-D20C7F5B0650}" srcOrd="0" destOrd="0" presId="urn:microsoft.com/office/officeart/2009/3/layout/StepUpProcess"/>
    <dgm:cxn modelId="{883E3ECB-F47C-4CC7-9688-3E5D365CC5D8}" srcId="{BF31E222-D98B-42A7-B05B-AE7D5A241EE1}" destId="{892C936F-D6A7-430E-BE53-14BD65EE30D6}" srcOrd="0" destOrd="0" parTransId="{1C2B55AA-2CA3-44D9-8AA7-49656B6781A3}" sibTransId="{F75924E4-F28A-4234-8E81-3F9F8CABA152}"/>
    <dgm:cxn modelId="{C93176E6-1C63-49AE-B421-57AF7B621DAB}" srcId="{BF31E222-D98B-42A7-B05B-AE7D5A241EE1}" destId="{DF50991E-9723-46DF-A4EA-C9EF2EA5F443}" srcOrd="2" destOrd="0" parTransId="{E07D2753-E661-4E16-8E7B-7BC5AB90946E}" sibTransId="{6D2CAC12-53EA-471C-A976-55160B3E5642}"/>
    <dgm:cxn modelId="{841549D3-661A-4DE9-92B7-7D3977E88CD7}" type="presParOf" srcId="{E85B5FF2-19B7-4B3F-BA94-BBB0673A3918}" destId="{75B14D34-7DDD-44EC-AFC6-818E06C5640C}" srcOrd="0" destOrd="0" presId="urn:microsoft.com/office/officeart/2009/3/layout/StepUpProcess"/>
    <dgm:cxn modelId="{766E132D-27E2-4FBA-9DC6-E3F5A39C74F9}" type="presParOf" srcId="{75B14D34-7DDD-44EC-AFC6-818E06C5640C}" destId="{F5970903-1E7C-4D13-90DD-05119F2AF7DF}" srcOrd="0" destOrd="0" presId="urn:microsoft.com/office/officeart/2009/3/layout/StepUpProcess"/>
    <dgm:cxn modelId="{6C1604E4-0BC0-4FFE-ADE9-E2F6CF7D8198}" type="presParOf" srcId="{75B14D34-7DDD-44EC-AFC6-818E06C5640C}" destId="{2E98D610-0874-4C04-B4E9-D521E74B7312}" srcOrd="1" destOrd="0" presId="urn:microsoft.com/office/officeart/2009/3/layout/StepUpProcess"/>
    <dgm:cxn modelId="{E6E15F3D-4576-4626-90A5-6A61D3671E04}" type="presParOf" srcId="{75B14D34-7DDD-44EC-AFC6-818E06C5640C}" destId="{557B5CA4-F257-40C8-B2D6-F6C7B0C7876A}" srcOrd="2" destOrd="0" presId="urn:microsoft.com/office/officeart/2009/3/layout/StepUpProcess"/>
    <dgm:cxn modelId="{2E03D5B3-AE45-40B5-AF24-AACD41D07D9A}" type="presParOf" srcId="{E85B5FF2-19B7-4B3F-BA94-BBB0673A3918}" destId="{1F0E93B7-86AE-4CAC-8318-EBAD0545A917}" srcOrd="1" destOrd="0" presId="urn:microsoft.com/office/officeart/2009/3/layout/StepUpProcess"/>
    <dgm:cxn modelId="{8FDE2D70-DB30-4255-8632-5A9A767EAC0A}" type="presParOf" srcId="{1F0E93B7-86AE-4CAC-8318-EBAD0545A917}" destId="{CDDB640E-18C0-406D-BBE7-32D7C4802CB8}" srcOrd="0" destOrd="0" presId="urn:microsoft.com/office/officeart/2009/3/layout/StepUpProcess"/>
    <dgm:cxn modelId="{CAA6A447-C2B6-4276-AEDA-DD74B0705ECD}" type="presParOf" srcId="{E85B5FF2-19B7-4B3F-BA94-BBB0673A3918}" destId="{7685AA62-FF07-4F41-BE74-95C68A2D2747}" srcOrd="2" destOrd="0" presId="urn:microsoft.com/office/officeart/2009/3/layout/StepUpProcess"/>
    <dgm:cxn modelId="{85D46F58-A338-41CF-BF65-6CF63FD18F68}" type="presParOf" srcId="{7685AA62-FF07-4F41-BE74-95C68A2D2747}" destId="{12BC9EB2-C392-4097-BD69-DE248AF0BEB0}" srcOrd="0" destOrd="0" presId="urn:microsoft.com/office/officeart/2009/3/layout/StepUpProcess"/>
    <dgm:cxn modelId="{9C5FC6F7-0454-425E-909B-BBF4FB66DAD2}" type="presParOf" srcId="{7685AA62-FF07-4F41-BE74-95C68A2D2747}" destId="{1D0F6458-3EBB-44EB-AC61-D20C7F5B0650}" srcOrd="1" destOrd="0" presId="urn:microsoft.com/office/officeart/2009/3/layout/StepUpProcess"/>
    <dgm:cxn modelId="{C55F6DB5-AE38-4D87-8465-9DE5D2C58003}" type="presParOf" srcId="{7685AA62-FF07-4F41-BE74-95C68A2D2747}" destId="{4D12B33D-CDFC-41CF-A9EB-C71226E85520}" srcOrd="2" destOrd="0" presId="urn:microsoft.com/office/officeart/2009/3/layout/StepUpProcess"/>
    <dgm:cxn modelId="{FADAC270-01D2-4D2C-8182-00A889C6F578}" type="presParOf" srcId="{E85B5FF2-19B7-4B3F-BA94-BBB0673A3918}" destId="{7C01E35F-01C1-48CC-AB9C-6CA51D2C13A1}" srcOrd="3" destOrd="0" presId="urn:microsoft.com/office/officeart/2009/3/layout/StepUpProcess"/>
    <dgm:cxn modelId="{FEB3BB77-2A7B-436F-A1A9-86F9D0887143}" type="presParOf" srcId="{7C01E35F-01C1-48CC-AB9C-6CA51D2C13A1}" destId="{40B67493-F034-4310-BFFE-9DF5ABA56CB8}" srcOrd="0" destOrd="0" presId="urn:microsoft.com/office/officeart/2009/3/layout/StepUpProcess"/>
    <dgm:cxn modelId="{759D1E37-CCCB-4F5F-87A8-FC7EEA0336D4}" type="presParOf" srcId="{E85B5FF2-19B7-4B3F-BA94-BBB0673A3918}" destId="{F71F1F63-7133-433A-BFE2-FA0BA4863F35}" srcOrd="4" destOrd="0" presId="urn:microsoft.com/office/officeart/2009/3/layout/StepUpProcess"/>
    <dgm:cxn modelId="{9CCD4C25-CDCA-499F-8476-7BC4A363002F}" type="presParOf" srcId="{F71F1F63-7133-433A-BFE2-FA0BA4863F35}" destId="{60FFAE76-CB02-48E5-8239-70337ED43BC1}" srcOrd="0" destOrd="0" presId="urn:microsoft.com/office/officeart/2009/3/layout/StepUpProcess"/>
    <dgm:cxn modelId="{9E066DC5-A545-4860-90D6-DE72B7BD87B4}" type="presParOf" srcId="{F71F1F63-7133-433A-BFE2-FA0BA4863F35}" destId="{09294FCA-D974-4095-96E2-0E4F62FD367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8AABC-1DAB-4CC2-9478-E943BBDF4120}">
      <dsp:nvSpPr>
        <dsp:cNvPr id="0" name=""/>
        <dsp:cNvSpPr/>
      </dsp:nvSpPr>
      <dsp:spPr>
        <a:xfrm>
          <a:off x="0" y="0"/>
          <a:ext cx="3175054" cy="417206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rtl="0" fontAlgn="auto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2024 </a:t>
          </a:r>
        </a:p>
      </dsp:txBody>
      <dsp:txXfrm>
        <a:off x="208603" y="0"/>
        <a:ext cx="2757848" cy="417206"/>
      </dsp:txXfrm>
    </dsp:sp>
    <dsp:sp modelId="{CF2D6DD4-6197-4C45-AD81-3BA3BEF6BE1C}">
      <dsp:nvSpPr>
        <dsp:cNvPr id="0" name=""/>
        <dsp:cNvSpPr/>
      </dsp:nvSpPr>
      <dsp:spPr>
        <a:xfrm>
          <a:off x="2896793" y="0"/>
          <a:ext cx="5772919" cy="417206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rtl="0" fontAlgn="auto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2025</a:t>
          </a:r>
        </a:p>
      </dsp:txBody>
      <dsp:txXfrm>
        <a:off x="3105396" y="0"/>
        <a:ext cx="5355713" cy="417206"/>
      </dsp:txXfrm>
    </dsp:sp>
    <dsp:sp modelId="{DA05D0B2-3214-4933-8EF8-46D2A38ED5A9}">
      <dsp:nvSpPr>
        <dsp:cNvPr id="0" name=""/>
        <dsp:cNvSpPr/>
      </dsp:nvSpPr>
      <dsp:spPr>
        <a:xfrm>
          <a:off x="8407092" y="0"/>
          <a:ext cx="2686603" cy="417206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rtl="0" fontAlgn="auto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/>
              <a:ea typeface="+mn-ea"/>
              <a:cs typeface="+mn-cs"/>
            </a:rPr>
            <a:t>2026</a:t>
          </a:r>
        </a:p>
      </dsp:txBody>
      <dsp:txXfrm>
        <a:off x="8615695" y="0"/>
        <a:ext cx="2269397" cy="417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70903-1E7C-4D13-90DD-05119F2AF7DF}">
      <dsp:nvSpPr>
        <dsp:cNvPr id="0" name=""/>
        <dsp:cNvSpPr/>
      </dsp:nvSpPr>
      <dsp:spPr>
        <a:xfrm rot="5400000">
          <a:off x="821288" y="605125"/>
          <a:ext cx="1471897" cy="310985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8D610-0874-4C04-B4E9-D521E74B7312}">
      <dsp:nvSpPr>
        <dsp:cNvPr id="0" name=""/>
        <dsp:cNvSpPr/>
      </dsp:nvSpPr>
      <dsp:spPr>
        <a:xfrm>
          <a:off x="455813" y="1732591"/>
          <a:ext cx="2211156" cy="193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Producers gain familiarity with conservation practices and data collection. </a:t>
          </a:r>
        </a:p>
      </dsp:txBody>
      <dsp:txXfrm>
        <a:off x="455813" y="1732591"/>
        <a:ext cx="2211156" cy="1938208"/>
      </dsp:txXfrm>
    </dsp:sp>
    <dsp:sp modelId="{557B5CA4-F257-40C8-B2D6-F6C7B0C7876A}">
      <dsp:nvSpPr>
        <dsp:cNvPr id="0" name=""/>
        <dsp:cNvSpPr/>
      </dsp:nvSpPr>
      <dsp:spPr>
        <a:xfrm>
          <a:off x="2369548" y="755137"/>
          <a:ext cx="417199" cy="417199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94086"/>
            <a:satOff val="-6264"/>
            <a:lumOff val="18558"/>
            <a:alphaOff val="0"/>
          </a:schemeClr>
        </a:solidFill>
        <a:ln w="12700" cap="flat" cmpd="sng" algn="ctr">
          <a:solidFill>
            <a:schemeClr val="accent4">
              <a:shade val="50000"/>
              <a:hueOff val="94086"/>
              <a:satOff val="-6264"/>
              <a:lumOff val="185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C9EB2-C392-4097-BD69-DE248AF0BEB0}">
      <dsp:nvSpPr>
        <dsp:cNvPr id="0" name=""/>
        <dsp:cNvSpPr/>
      </dsp:nvSpPr>
      <dsp:spPr>
        <a:xfrm rot="5400000">
          <a:off x="4189193" y="-69974"/>
          <a:ext cx="1471897" cy="312040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188171"/>
            <a:satOff val="-12527"/>
            <a:lumOff val="37115"/>
            <a:alphaOff val="0"/>
          </a:schemeClr>
        </a:solidFill>
        <a:ln w="12700" cap="flat" cmpd="sng" algn="ctr">
          <a:solidFill>
            <a:schemeClr val="accent4">
              <a:shade val="50000"/>
              <a:hueOff val="188171"/>
              <a:satOff val="-12527"/>
              <a:lumOff val="371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F6458-3EBB-44EB-AC61-D20C7F5B0650}">
      <dsp:nvSpPr>
        <dsp:cNvPr id="0" name=""/>
        <dsp:cNvSpPr/>
      </dsp:nvSpPr>
      <dsp:spPr>
        <a:xfrm>
          <a:off x="3810872" y="1073662"/>
          <a:ext cx="2411133" cy="193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Producers receive a certificate illustrating the outcomes of their practice change. </a:t>
          </a:r>
        </a:p>
      </dsp:txBody>
      <dsp:txXfrm>
        <a:off x="3810872" y="1073662"/>
        <a:ext cx="2411133" cy="1938208"/>
      </dsp:txXfrm>
    </dsp:sp>
    <dsp:sp modelId="{4D12B33D-CDFC-41CF-A9EB-C71226E85520}">
      <dsp:nvSpPr>
        <dsp:cNvPr id="0" name=""/>
        <dsp:cNvSpPr/>
      </dsp:nvSpPr>
      <dsp:spPr>
        <a:xfrm>
          <a:off x="5737454" y="85315"/>
          <a:ext cx="417199" cy="417199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188171"/>
            <a:satOff val="-12527"/>
            <a:lumOff val="37115"/>
            <a:alphaOff val="0"/>
          </a:schemeClr>
        </a:solidFill>
        <a:ln w="12700" cap="flat" cmpd="sng" algn="ctr">
          <a:solidFill>
            <a:schemeClr val="accent4">
              <a:shade val="50000"/>
              <a:hueOff val="188171"/>
              <a:satOff val="-12527"/>
              <a:lumOff val="371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FAE76-CB02-48E5-8239-70337ED43BC1}">
      <dsp:nvSpPr>
        <dsp:cNvPr id="0" name=""/>
        <dsp:cNvSpPr/>
      </dsp:nvSpPr>
      <dsp:spPr>
        <a:xfrm rot="5400000">
          <a:off x="7581493" y="-769468"/>
          <a:ext cx="1471897" cy="31797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94086"/>
            <a:satOff val="-6264"/>
            <a:lumOff val="18558"/>
            <a:alphaOff val="0"/>
          </a:schemeClr>
        </a:solidFill>
        <a:ln w="12700" cap="flat" cmpd="sng" algn="ctr">
          <a:solidFill>
            <a:schemeClr val="accent4">
              <a:shade val="50000"/>
              <a:hueOff val="94086"/>
              <a:satOff val="-6264"/>
              <a:lumOff val="185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94FCA-D974-4095-96E2-0E4F62FD367A}">
      <dsp:nvSpPr>
        <dsp:cNvPr id="0" name=""/>
        <dsp:cNvSpPr/>
      </dsp:nvSpPr>
      <dsp:spPr>
        <a:xfrm>
          <a:off x="7137699" y="382054"/>
          <a:ext cx="2607351" cy="193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Producers can </a:t>
          </a:r>
          <a:r>
            <a:rPr lang="en-US" sz="2300" b="0" kern="1200" dirty="0"/>
            <a:t>continue</a:t>
          </a:r>
          <a:r>
            <a:rPr lang="en-US" sz="2300" kern="1200" dirty="0"/>
            <a:t> the work they started under the Alliance program and keep getting rewarded through public and private funding.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7137699" y="382054"/>
        <a:ext cx="2607351" cy="1938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5586EA-C705-A971-7C23-D621C56D6E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7853A-FE85-ABF9-6E3A-A21FA7CBC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3BBEF-6A09-4B47-9E17-7FD540F71D2B}" type="datetimeFigureOut">
              <a:rPr lang="en-US" smtClean="0"/>
              <a:t>8/6/25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C6E0C-F4FD-2F42-79AD-D142D706E3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2B6F0-DEF3-C35A-A11A-1797E2ADF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B4CCC-DFD1-4331-9DA2-B6F0121C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0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8607B-F47A-4DAA-89E5-016BDCBB2120}" type="datetimeFigureOut">
              <a:rPr lang="en-US" smtClean="0"/>
              <a:t>8/6/25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61CB-5685-44A9-AF1B-4903A2B6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71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28DDB-0A75-FB4C-F26D-76B80C1B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167D7-CBE8-9883-B34E-4A0E5BE34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3939A-D2E7-3DD5-A4B2-6D51961FC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Indigo Ag and AgriCapture as Alliance partners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DDCAC-75BA-6102-DFBC-3FB80F655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F6897-4563-B4A0-CC2D-929C451C7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A3A430-9A34-2033-AF15-0CCFD3046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08B74-0F15-BAA2-154E-816926E0B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BB9F9-1787-068C-0587-B1755BEB2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28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71AA4-2F57-4EFB-D16A-E48A77B52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62FFD2-C2EE-37E5-C763-87FA0A590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D0250-B9D4-EF32-86B0-4E35C890B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E29E7-9E16-402B-9C85-D2021BE9F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7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C972A-0B0C-77EE-17BE-FFB97A9BA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E8FCD-953B-3177-6979-7715CABDA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FA57F-D091-78C2-D6ED-056B98FF5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FE2FC-CB1F-7524-BF01-DB981FF1A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3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457A1-771D-B519-0B06-88FB34A8F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9F0F9-C509-2459-DBA7-8F88D83B3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5F5477-D44A-B33E-C2D3-254449474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BCBFC-244D-05DB-E2D2-CE5F31A71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7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Arial" panose="020B0604020202020204" pitchFamily="34" charset="0"/>
              </a:rPr>
              <a:t>Potential opportunity to test private market willingness to pay for biodiversity/water outcomes stacked on top of carbon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Arial" panose="020B0604020202020204" pitchFamily="34" charset="0"/>
              </a:rPr>
              <a:t>to assist farmers in moving from Alliance program to private-sector programs.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8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timing of launch will depend on feedback from local partners and company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7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Growers are getting their feet wet with new practices – this helps them market further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tangible proof that growers generated outcomes in carbon, soil, and water through practice adoption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2555-CF4D-E739-DFC5-157AFD2A2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1D159-0469-8F47-5CA9-13D831903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48EC2-9DB2-3AA2-7987-A12CC1B78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4AA7F-ABB4-709C-445E-D18A2AFD8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31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D06B4-2054-3573-D2AE-B5245C2AE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0D70C-DDCA-D36F-93C9-F91D414A1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C20A1-4399-AB20-DBC2-CECCA43D7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50C8-F732-9950-743D-9FB69DA9A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FE7C8-97B0-DDCA-FE92-7D554312D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70499-3B3E-E9B6-9D5E-525FC06A4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9794D-5986-CBDE-864C-565F087AD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A46B1-2EA4-E73F-8CD0-A101A8033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31BB0-DB98-C361-A188-96767D0E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2A6A3C-ACD9-0678-A032-FE09EF07B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B83AD-CC8A-8B74-572E-C592E85A6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For some farmers, the Alliance program might be the first cost-share program in which they have participated. Others may have more experience.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The Alliance certificate gets producers familiar with collecting data and using COMET-Farm and COMET-Planner to calculate carbon, soil, and water outcomes.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B723E-5992-81EF-90F9-C211B4225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61CB-5685-44A9-AF1B-4903A2B633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9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63" Type="http://schemas.openxmlformats.org/officeDocument/2006/relationships/image" Target="../media/image77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5" Type="http://schemas.openxmlformats.org/officeDocument/2006/relationships/image" Target="../media/image19.png"/><Relationship Id="rId61" Type="http://schemas.openxmlformats.org/officeDocument/2006/relationships/image" Target="../media/image75.png"/><Relationship Id="rId19" Type="http://schemas.openxmlformats.org/officeDocument/2006/relationships/image" Target="../media/image3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64" Type="http://schemas.openxmlformats.org/officeDocument/2006/relationships/image" Target="../media/image78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62" Type="http://schemas.openxmlformats.org/officeDocument/2006/relationships/image" Target="../media/image7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9" Type="http://schemas.openxmlformats.org/officeDocument/2006/relationships/image" Target="../media/image116.jpeg"/><Relationship Id="rId21" Type="http://schemas.openxmlformats.org/officeDocument/2006/relationships/image" Target="../media/image98.png"/><Relationship Id="rId34" Type="http://schemas.openxmlformats.org/officeDocument/2006/relationships/image" Target="../media/image111.png"/><Relationship Id="rId42" Type="http://schemas.openxmlformats.org/officeDocument/2006/relationships/image" Target="../media/image119.png"/><Relationship Id="rId47" Type="http://schemas.openxmlformats.org/officeDocument/2006/relationships/image" Target="../media/image124.png"/><Relationship Id="rId7" Type="http://schemas.openxmlformats.org/officeDocument/2006/relationships/image" Target="../media/image84.png"/><Relationship Id="rId2" Type="http://schemas.openxmlformats.org/officeDocument/2006/relationships/image" Target="../media/image79.jpeg"/><Relationship Id="rId16" Type="http://schemas.openxmlformats.org/officeDocument/2006/relationships/image" Target="../media/image93.png"/><Relationship Id="rId29" Type="http://schemas.openxmlformats.org/officeDocument/2006/relationships/image" Target="../media/image106.png"/><Relationship Id="rId11" Type="http://schemas.openxmlformats.org/officeDocument/2006/relationships/image" Target="../media/image88.png"/><Relationship Id="rId24" Type="http://schemas.openxmlformats.org/officeDocument/2006/relationships/image" Target="../media/image101.jpe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7.jpeg"/><Relationship Id="rId45" Type="http://schemas.openxmlformats.org/officeDocument/2006/relationships/image" Target="../media/image122.png"/><Relationship Id="rId5" Type="http://schemas.openxmlformats.org/officeDocument/2006/relationships/image" Target="../media/image82.png"/><Relationship Id="rId15" Type="http://schemas.openxmlformats.org/officeDocument/2006/relationships/image" Target="../media/image92.tiff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49" Type="http://schemas.openxmlformats.org/officeDocument/2006/relationships/image" Target="../media/image126.jpe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4" Type="http://schemas.openxmlformats.org/officeDocument/2006/relationships/image" Target="../media/image121.jpeg"/><Relationship Id="rId4" Type="http://schemas.openxmlformats.org/officeDocument/2006/relationships/image" Target="../media/image81.gif"/><Relationship Id="rId9" Type="http://schemas.openxmlformats.org/officeDocument/2006/relationships/image" Target="../media/image86.png"/><Relationship Id="rId14" Type="http://schemas.openxmlformats.org/officeDocument/2006/relationships/image" Target="../media/image91.tiff"/><Relationship Id="rId22" Type="http://schemas.openxmlformats.org/officeDocument/2006/relationships/image" Target="../media/image99.jpeg"/><Relationship Id="rId27" Type="http://schemas.openxmlformats.org/officeDocument/2006/relationships/image" Target="../media/image104.jpeg"/><Relationship Id="rId30" Type="http://schemas.openxmlformats.org/officeDocument/2006/relationships/image" Target="../media/image107.jpeg"/><Relationship Id="rId35" Type="http://schemas.openxmlformats.org/officeDocument/2006/relationships/image" Target="../media/image112.png"/><Relationship Id="rId43" Type="http://schemas.openxmlformats.org/officeDocument/2006/relationships/image" Target="../media/image120.png"/><Relationship Id="rId48" Type="http://schemas.openxmlformats.org/officeDocument/2006/relationships/image" Target="../media/image125.png"/><Relationship Id="rId8" Type="http://schemas.openxmlformats.org/officeDocument/2006/relationships/image" Target="../media/image85.png"/><Relationship Id="rId3" Type="http://schemas.openxmlformats.org/officeDocument/2006/relationships/image" Target="../media/image80.tiff"/><Relationship Id="rId12" Type="http://schemas.openxmlformats.org/officeDocument/2006/relationships/image" Target="../media/image89.png"/><Relationship Id="rId17" Type="http://schemas.openxmlformats.org/officeDocument/2006/relationships/image" Target="../media/image94.jpeg"/><Relationship Id="rId25" Type="http://schemas.openxmlformats.org/officeDocument/2006/relationships/image" Target="../media/image102.jpe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46" Type="http://schemas.openxmlformats.org/officeDocument/2006/relationships/image" Target="../media/image123.png"/><Relationship Id="rId20" Type="http://schemas.openxmlformats.org/officeDocument/2006/relationships/image" Target="../media/image97.jpeg"/><Relationship Id="rId41" Type="http://schemas.openxmlformats.org/officeDocument/2006/relationships/image" Target="../media/image1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6638" y="5630653"/>
            <a:ext cx="9144000" cy="7145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6638" y="6351346"/>
            <a:ext cx="7071360" cy="53105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425035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B1463-D482-13EF-86DE-87624E376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074" y="5902360"/>
            <a:ext cx="2935288" cy="714511"/>
          </a:xfrm>
          <a:prstGeom prst="rect">
            <a:avLst/>
          </a:prstGeom>
        </p:spPr>
      </p:pic>
      <p:pic>
        <p:nvPicPr>
          <p:cNvPr id="13" name="Picture 12" descr="A green field with rows of plants&#10;&#10;Description automatically generated">
            <a:extLst>
              <a:ext uri="{FF2B5EF4-FFF2-40B4-BE49-F238E27FC236}">
                <a16:creationId xmlns:a16="http://schemas.microsoft.com/office/drawing/2014/main" id="{4C2B7F43-1BCA-936D-A2F9-B335A47C7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5278D2-72F2-0316-AFDE-8817C0B33E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38" y="2055349"/>
            <a:ext cx="9144000" cy="7145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FAC6103-37A7-A49A-F7E2-250D6A80C5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38" y="2776042"/>
            <a:ext cx="7071360" cy="53105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425035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1F376E-659D-EEFB-2FDE-77FFDF3B83A9}"/>
              </a:ext>
            </a:extLst>
          </p:cNvPr>
          <p:cNvSpPr/>
          <p:nvPr userDrawn="1"/>
        </p:nvSpPr>
        <p:spPr>
          <a:xfrm>
            <a:off x="2" y="4526280"/>
            <a:ext cx="12191998" cy="2331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5CACE6-2CB2-D90F-2B83-E924B4983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197" y="6035040"/>
            <a:ext cx="2106215" cy="512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D49726-B42D-FFB3-E1F1-E9EF2099C9B1}"/>
              </a:ext>
            </a:extLst>
          </p:cNvPr>
          <p:cNvSpPr/>
          <p:nvPr userDrawn="1"/>
        </p:nvSpPr>
        <p:spPr>
          <a:xfrm>
            <a:off x="0" y="0"/>
            <a:ext cx="12191998" cy="310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5313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33AAD7-CCA1-0633-6F28-D3BF9BFC61EF}"/>
              </a:ext>
            </a:extLst>
          </p:cNvPr>
          <p:cNvSpPr/>
          <p:nvPr userDrawn="1"/>
        </p:nvSpPr>
        <p:spPr>
          <a:xfrm>
            <a:off x="0" y="2000793"/>
            <a:ext cx="12191998" cy="3898562"/>
          </a:xfrm>
          <a:prstGeom prst="rect">
            <a:avLst/>
          </a:prstGeom>
          <a:solidFill>
            <a:srgbClr val="425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A picture containing line, outdoor, fabric, pattern&#10;&#10;Description automatically generated with medium confidence">
            <a:extLst>
              <a:ext uri="{FF2B5EF4-FFF2-40B4-BE49-F238E27FC236}">
                <a16:creationId xmlns:a16="http://schemas.microsoft.com/office/drawing/2014/main" id="{ECB610F9-8B80-1145-84D7-8AB4D09DF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674" y="2480849"/>
            <a:ext cx="3478091" cy="2918380"/>
          </a:xfrm>
          <a:prstGeom prst="rect">
            <a:avLst/>
          </a:prstGeom>
        </p:spPr>
      </p:pic>
      <p:sp>
        <p:nvSpPr>
          <p:cNvPr id="17" name="Half Frame 16">
            <a:extLst>
              <a:ext uri="{FF2B5EF4-FFF2-40B4-BE49-F238E27FC236}">
                <a16:creationId xmlns:a16="http://schemas.microsoft.com/office/drawing/2014/main" id="{08476438-D515-285A-F38C-8DA4247DF58C}"/>
              </a:ext>
            </a:extLst>
          </p:cNvPr>
          <p:cNvSpPr/>
          <p:nvPr userDrawn="1"/>
        </p:nvSpPr>
        <p:spPr>
          <a:xfrm>
            <a:off x="4352990" y="2480845"/>
            <a:ext cx="967490" cy="819704"/>
          </a:xfrm>
          <a:prstGeom prst="halfFrame">
            <a:avLst>
              <a:gd name="adj1" fmla="val 5014"/>
              <a:gd name="adj2" fmla="val 5899"/>
            </a:avLst>
          </a:prstGeom>
          <a:solidFill>
            <a:srgbClr val="E2B2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2D9E7973-B01C-926E-509B-AC34CECA3BFB}"/>
              </a:ext>
            </a:extLst>
          </p:cNvPr>
          <p:cNvSpPr/>
          <p:nvPr userDrawn="1"/>
        </p:nvSpPr>
        <p:spPr>
          <a:xfrm rot="10800000">
            <a:off x="10724083" y="4579524"/>
            <a:ext cx="967490" cy="819704"/>
          </a:xfrm>
          <a:prstGeom prst="halfFrame">
            <a:avLst>
              <a:gd name="adj1" fmla="val 5014"/>
              <a:gd name="adj2" fmla="val 5899"/>
            </a:avLst>
          </a:prstGeom>
          <a:solidFill>
            <a:srgbClr val="E2B2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8E285-52AE-DBB4-1203-5A67B648E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2368" y="6075747"/>
            <a:ext cx="2222994" cy="5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2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054" y="2822000"/>
            <a:ext cx="3681891" cy="949868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7224C-B238-B0E5-AEBC-D9C1433D6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cxnSp>
        <p:nvCxnSpPr>
          <p:cNvPr id="6" name="Google Shape;24;p90">
            <a:extLst>
              <a:ext uri="{FF2B5EF4-FFF2-40B4-BE49-F238E27FC236}">
                <a16:creationId xmlns:a16="http://schemas.microsoft.com/office/drawing/2014/main" id="{B156E62D-0B68-9A1A-7B32-53DF115D2531}"/>
              </a:ext>
            </a:extLst>
          </p:cNvPr>
          <p:cNvCxnSpPr/>
          <p:nvPr userDrawn="1"/>
        </p:nvCxnSpPr>
        <p:spPr>
          <a:xfrm>
            <a:off x="4819650" y="1009650"/>
            <a:ext cx="0" cy="4743450"/>
          </a:xfrm>
          <a:prstGeom prst="straightConnector1">
            <a:avLst/>
          </a:prstGeom>
          <a:noFill/>
          <a:ln w="508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654EECD-4B27-E48E-0C18-22A7C2F4B5EF}"/>
              </a:ext>
            </a:extLst>
          </p:cNvPr>
          <p:cNvSpPr/>
          <p:nvPr userDrawn="1"/>
        </p:nvSpPr>
        <p:spPr>
          <a:xfrm>
            <a:off x="2709" y="36949"/>
            <a:ext cx="187979" cy="8035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35CB1B-6ED3-B2A2-1956-08DE0BE0DA2D}"/>
              </a:ext>
            </a:extLst>
          </p:cNvPr>
          <p:cNvSpPr/>
          <p:nvPr userDrawn="1"/>
        </p:nvSpPr>
        <p:spPr>
          <a:xfrm rot="5400000">
            <a:off x="315391" y="-315392"/>
            <a:ext cx="187979" cy="8035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ACE4EB-6D4F-1E18-6C75-91A990DA895F}"/>
              </a:ext>
            </a:extLst>
          </p:cNvPr>
          <p:cNvSpPr/>
          <p:nvPr userDrawn="1"/>
        </p:nvSpPr>
        <p:spPr>
          <a:xfrm rot="5400000">
            <a:off x="343100" y="-343100"/>
            <a:ext cx="117364" cy="8035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910B42-1BE5-C01C-4582-8818A2A5CBAF}"/>
              </a:ext>
            </a:extLst>
          </p:cNvPr>
          <p:cNvSpPr/>
          <p:nvPr userDrawn="1"/>
        </p:nvSpPr>
        <p:spPr>
          <a:xfrm>
            <a:off x="2710" y="36949"/>
            <a:ext cx="117364" cy="8035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Google Shape;116;p28">
            <a:extLst>
              <a:ext uri="{FF2B5EF4-FFF2-40B4-BE49-F238E27FC236}">
                <a16:creationId xmlns:a16="http://schemas.microsoft.com/office/drawing/2014/main" id="{86B95F34-3B94-78D3-6227-76AFEC23443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283356" y="866775"/>
            <a:ext cx="6337144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marL="685800" lvl="0" indent="-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Click to add text</a:t>
            </a:r>
          </a:p>
          <a:p>
            <a:pPr marL="685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marL="685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772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5BE6F5-03FA-0F77-B5A8-735D4DB16CE2}"/>
              </a:ext>
            </a:extLst>
          </p:cNvPr>
          <p:cNvSpPr/>
          <p:nvPr userDrawn="1"/>
        </p:nvSpPr>
        <p:spPr>
          <a:xfrm>
            <a:off x="0" y="3431"/>
            <a:ext cx="221672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19C06-C5E4-7E9D-D85C-6BC602F1DB5F}"/>
              </a:ext>
            </a:extLst>
          </p:cNvPr>
          <p:cNvSpPr/>
          <p:nvPr userDrawn="1"/>
        </p:nvSpPr>
        <p:spPr>
          <a:xfrm>
            <a:off x="0" y="0"/>
            <a:ext cx="1865745" cy="6858000"/>
          </a:xfrm>
          <a:prstGeom prst="rect">
            <a:avLst/>
          </a:prstGeom>
          <a:solidFill>
            <a:srgbClr val="425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5999" y="2378654"/>
            <a:ext cx="8632121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C324E-FD2F-0C82-F65E-A0BDE1953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2368" y="6075747"/>
            <a:ext cx="2222994" cy="5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7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5BE6F5-03FA-0F77-B5A8-735D4DB16CE2}"/>
              </a:ext>
            </a:extLst>
          </p:cNvPr>
          <p:cNvSpPr/>
          <p:nvPr userDrawn="1"/>
        </p:nvSpPr>
        <p:spPr>
          <a:xfrm>
            <a:off x="0" y="3431"/>
            <a:ext cx="221672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19C06-C5E4-7E9D-D85C-6BC602F1DB5F}"/>
              </a:ext>
            </a:extLst>
          </p:cNvPr>
          <p:cNvSpPr/>
          <p:nvPr userDrawn="1"/>
        </p:nvSpPr>
        <p:spPr>
          <a:xfrm>
            <a:off x="0" y="0"/>
            <a:ext cx="1865745" cy="6858000"/>
          </a:xfrm>
          <a:prstGeom prst="rect">
            <a:avLst/>
          </a:prstGeom>
          <a:solidFill>
            <a:srgbClr val="425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5999" y="2378654"/>
            <a:ext cx="8632121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C324E-FD2F-0C82-F65E-A0BDE1953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2368" y="6075747"/>
            <a:ext cx="2222994" cy="5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1782" y="2797045"/>
            <a:ext cx="7416338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C324E-FD2F-0C82-F65E-A0BDE1953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50" y="229129"/>
            <a:ext cx="2222994" cy="541124"/>
          </a:xfrm>
          <a:prstGeom prst="rect">
            <a:avLst/>
          </a:prstGeom>
        </p:spPr>
      </p:pic>
      <p:pic>
        <p:nvPicPr>
          <p:cNvPr id="4" name="Picture 3" descr="A green field with rows of plants&#10;&#10;Description automatically generated">
            <a:extLst>
              <a:ext uri="{FF2B5EF4-FFF2-40B4-BE49-F238E27FC236}">
                <a16:creationId xmlns:a16="http://schemas.microsoft.com/office/drawing/2014/main" id="{DCD34D42-A3BF-6EE6-D4EE-627360AA1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6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38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1782" y="2797045"/>
            <a:ext cx="7416338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C324E-FD2F-0C82-F65E-A0BDE1953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50" y="229129"/>
            <a:ext cx="2222994" cy="541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123B79-B8DA-6EEB-1ED1-68B0E4AB1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8700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5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5A971-10FC-E85A-CA93-FAB01F9632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5" name="Google Shape;116;p28">
            <a:extLst>
              <a:ext uri="{FF2B5EF4-FFF2-40B4-BE49-F238E27FC236}">
                <a16:creationId xmlns:a16="http://schemas.microsoft.com/office/drawing/2014/main" id="{34F8C094-1036-D758-19D2-07417C892C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1104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D98CEF-1AAC-9CD7-4614-92AF1D2BA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36689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19C06-C5E4-7E9D-D85C-6BC602F1DB5F}"/>
              </a:ext>
            </a:extLst>
          </p:cNvPr>
          <p:cNvSpPr/>
          <p:nvPr userDrawn="1"/>
        </p:nvSpPr>
        <p:spPr>
          <a:xfrm>
            <a:off x="0" y="0"/>
            <a:ext cx="44586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236083-6C13-C5D8-5793-5A0449BABC0C}"/>
              </a:ext>
            </a:extLst>
          </p:cNvPr>
          <p:cNvSpPr/>
          <p:nvPr userDrawn="1"/>
        </p:nvSpPr>
        <p:spPr>
          <a:xfrm>
            <a:off x="0" y="0"/>
            <a:ext cx="3200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C16D5-1A23-611A-64EC-8FB1A1F75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7" name="Google Shape;116;p28">
            <a:extLst>
              <a:ext uri="{FF2B5EF4-FFF2-40B4-BE49-F238E27FC236}">
                <a16:creationId xmlns:a16="http://schemas.microsoft.com/office/drawing/2014/main" id="{F51F40C4-946D-C081-493B-BB49A1B0EE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1104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5278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4F2E7-1D86-572A-18DF-744F0AE4B4F9}"/>
              </a:ext>
            </a:extLst>
          </p:cNvPr>
          <p:cNvSpPr/>
          <p:nvPr userDrawn="1"/>
        </p:nvSpPr>
        <p:spPr>
          <a:xfrm rot="5400000">
            <a:off x="5958467" y="-4123246"/>
            <a:ext cx="96316" cy="1097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56666-650C-4C2A-4C88-69C6B5091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8" name="Google Shape;116;p28">
            <a:extLst>
              <a:ext uri="{FF2B5EF4-FFF2-40B4-BE49-F238E27FC236}">
                <a16:creationId xmlns:a16="http://schemas.microsoft.com/office/drawing/2014/main" id="{E352238B-DC83-79D4-D0B9-ED4FE09202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1104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88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6638" y="5630653"/>
            <a:ext cx="9144000" cy="7145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6638" y="6351346"/>
            <a:ext cx="7071360" cy="53105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425035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B1463-D482-13EF-86DE-87624E376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074" y="5902360"/>
            <a:ext cx="2935288" cy="71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B7F43-1BCA-936D-A2F9-B335A47C7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0"/>
            <a:ext cx="12192000" cy="53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46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C7A9C7-2718-E115-48E4-81FB0FE0E688}"/>
              </a:ext>
            </a:extLst>
          </p:cNvPr>
          <p:cNvSpPr/>
          <p:nvPr userDrawn="1"/>
        </p:nvSpPr>
        <p:spPr>
          <a:xfrm rot="5400000">
            <a:off x="5958461" y="-4123246"/>
            <a:ext cx="96316" cy="1097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158665-B633-FCC4-3502-BDC199929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11" name="Google Shape;116;p28">
            <a:extLst>
              <a:ext uri="{FF2B5EF4-FFF2-40B4-BE49-F238E27FC236}">
                <a16:creationId xmlns:a16="http://schemas.microsoft.com/office/drawing/2014/main" id="{ACD03DA0-B1B9-3EF1-DC6C-F6CC08EE9B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1104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58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9B89D-3DDD-3997-9B38-C24C71712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12" name="Google Shape;116;p28">
            <a:extLst>
              <a:ext uri="{FF2B5EF4-FFF2-40B4-BE49-F238E27FC236}">
                <a16:creationId xmlns:a16="http://schemas.microsoft.com/office/drawing/2014/main" id="{0DADE703-7806-082E-D927-0EEAF0A48A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1104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668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9B89D-3DDD-3997-9B38-C24C71712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C5A5DF-5966-5D08-2AFA-1E1A2D8C97D5}"/>
              </a:ext>
            </a:extLst>
          </p:cNvPr>
          <p:cNvSpPr/>
          <p:nvPr userDrawn="1"/>
        </p:nvSpPr>
        <p:spPr>
          <a:xfrm>
            <a:off x="2709" y="36949"/>
            <a:ext cx="187979" cy="8035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57164-D361-E278-58B4-24334C6F5B31}"/>
              </a:ext>
            </a:extLst>
          </p:cNvPr>
          <p:cNvSpPr/>
          <p:nvPr userDrawn="1"/>
        </p:nvSpPr>
        <p:spPr>
          <a:xfrm rot="5400000">
            <a:off x="315391" y="-315392"/>
            <a:ext cx="187979" cy="8035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89F3A-AE87-00F4-57A5-F93C01FCC3A6}"/>
              </a:ext>
            </a:extLst>
          </p:cNvPr>
          <p:cNvSpPr/>
          <p:nvPr userDrawn="1"/>
        </p:nvSpPr>
        <p:spPr>
          <a:xfrm rot="5400000">
            <a:off x="343100" y="-343100"/>
            <a:ext cx="117364" cy="8035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DCB5D7-93EB-F844-6BD6-D25846F1CEA7}"/>
              </a:ext>
            </a:extLst>
          </p:cNvPr>
          <p:cNvSpPr/>
          <p:nvPr userDrawn="1"/>
        </p:nvSpPr>
        <p:spPr>
          <a:xfrm>
            <a:off x="2710" y="36949"/>
            <a:ext cx="117364" cy="8035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Google Shape;116;p28">
            <a:extLst>
              <a:ext uri="{FF2B5EF4-FFF2-40B4-BE49-F238E27FC236}">
                <a16:creationId xmlns:a16="http://schemas.microsoft.com/office/drawing/2014/main" id="{5BEF0EAF-7E71-8761-1AF8-F16F6850F0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1104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515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9B89D-3DDD-3997-9B38-C24C71712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8503B0-8D9F-3D65-1C8D-C99011721810}"/>
              </a:ext>
            </a:extLst>
          </p:cNvPr>
          <p:cNvSpPr/>
          <p:nvPr userDrawn="1"/>
        </p:nvSpPr>
        <p:spPr>
          <a:xfrm>
            <a:off x="2709" y="36949"/>
            <a:ext cx="187979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A6CF68-3DBA-DD00-7E84-BE79E4BEEED2}"/>
              </a:ext>
            </a:extLst>
          </p:cNvPr>
          <p:cNvSpPr/>
          <p:nvPr userDrawn="1"/>
        </p:nvSpPr>
        <p:spPr>
          <a:xfrm rot="5400000">
            <a:off x="315391" y="-315392"/>
            <a:ext cx="187979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F5791-373D-030C-F69F-C6091737C8C5}"/>
              </a:ext>
            </a:extLst>
          </p:cNvPr>
          <p:cNvSpPr/>
          <p:nvPr userDrawn="1"/>
        </p:nvSpPr>
        <p:spPr>
          <a:xfrm rot="5400000">
            <a:off x="343100" y="-343100"/>
            <a:ext cx="117364" cy="8035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F8316-F855-5A7B-0775-030AF320B267}"/>
              </a:ext>
            </a:extLst>
          </p:cNvPr>
          <p:cNvSpPr/>
          <p:nvPr userDrawn="1"/>
        </p:nvSpPr>
        <p:spPr>
          <a:xfrm>
            <a:off x="2710" y="36949"/>
            <a:ext cx="117364" cy="8035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Google Shape;116;p28">
            <a:extLst>
              <a:ext uri="{FF2B5EF4-FFF2-40B4-BE49-F238E27FC236}">
                <a16:creationId xmlns:a16="http://schemas.microsoft.com/office/drawing/2014/main" id="{0DADE703-7806-082E-D927-0EEAF0A48A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1104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252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9B89D-3DDD-3997-9B38-C24C71712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12" name="Google Shape;116;p28">
            <a:extLst>
              <a:ext uri="{FF2B5EF4-FFF2-40B4-BE49-F238E27FC236}">
                <a16:creationId xmlns:a16="http://schemas.microsoft.com/office/drawing/2014/main" id="{0DADE703-7806-082E-D927-0EEAF0A48A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1104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1037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9B89D-3DDD-3997-9B38-C24C71712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12" name="Google Shape;116;p28">
            <a:extLst>
              <a:ext uri="{FF2B5EF4-FFF2-40B4-BE49-F238E27FC236}">
                <a16:creationId xmlns:a16="http://schemas.microsoft.com/office/drawing/2014/main" id="{0DADE703-7806-082E-D927-0EEAF0A48A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1104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5502EE-7F51-F8E3-2DC2-817E8794A968}"/>
              </a:ext>
            </a:extLst>
          </p:cNvPr>
          <p:cNvSpPr/>
          <p:nvPr userDrawn="1"/>
        </p:nvSpPr>
        <p:spPr>
          <a:xfrm rot="5400000">
            <a:off x="5295575" y="1762850"/>
            <a:ext cx="64008" cy="97255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580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37DC9B-5819-BF05-82E3-DBC8DE578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rgbClr val="FFFFFF">
                <a:shade val="45000"/>
                <a:satMod val="135000"/>
              </a:srgbClr>
              <a:prstClr val="white"/>
            </a:duotone>
            <a:alphaModFix amt="40000"/>
          </a:blip>
          <a:srcRect l="24905" t="10951" r="47746" b="24330"/>
          <a:stretch/>
        </p:blipFill>
        <p:spPr>
          <a:xfrm>
            <a:off x="8153400" y="0"/>
            <a:ext cx="4038600" cy="7167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9B89D-3DDD-3997-9B38-C24C71712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12" name="Google Shape;116;p28">
            <a:extLst>
              <a:ext uri="{FF2B5EF4-FFF2-40B4-BE49-F238E27FC236}">
                <a16:creationId xmlns:a16="http://schemas.microsoft.com/office/drawing/2014/main" id="{0DADE703-7806-082E-D927-0EEAF0A48A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1104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C2E344-E15C-9164-F378-15CF4527E539}"/>
              </a:ext>
            </a:extLst>
          </p:cNvPr>
          <p:cNvSpPr/>
          <p:nvPr userDrawn="1"/>
        </p:nvSpPr>
        <p:spPr>
          <a:xfrm rot="5400000">
            <a:off x="5295575" y="1762850"/>
            <a:ext cx="64008" cy="97255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85143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37DC9B-5819-BF05-82E3-DBC8DE578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rgbClr val="FFFFFF">
                <a:shade val="45000"/>
                <a:satMod val="135000"/>
              </a:srgbClr>
              <a:prstClr val="white"/>
            </a:duotone>
            <a:alphaModFix amt="40000"/>
          </a:blip>
          <a:srcRect l="24905" t="10951" r="47746" b="24330"/>
          <a:stretch/>
        </p:blipFill>
        <p:spPr>
          <a:xfrm>
            <a:off x="8153400" y="0"/>
            <a:ext cx="4038600" cy="7167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9B89D-3DDD-3997-9B38-C24C71712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12" name="Google Shape;116;p28">
            <a:extLst>
              <a:ext uri="{FF2B5EF4-FFF2-40B4-BE49-F238E27FC236}">
                <a16:creationId xmlns:a16="http://schemas.microsoft.com/office/drawing/2014/main" id="{0DADE703-7806-082E-D927-0EEAF0A48A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1104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6057A8-60F8-0B5F-D99E-BB79C3F845D9}"/>
              </a:ext>
            </a:extLst>
          </p:cNvPr>
          <p:cNvSpPr/>
          <p:nvPr userDrawn="1"/>
        </p:nvSpPr>
        <p:spPr>
          <a:xfrm rot="5400000">
            <a:off x="5295575" y="1762850"/>
            <a:ext cx="64008" cy="97255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4310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E19C06-C5E4-7E9D-D85C-6BC602F1DB5F}"/>
              </a:ext>
            </a:extLst>
          </p:cNvPr>
          <p:cNvSpPr/>
          <p:nvPr userDrawn="1"/>
        </p:nvSpPr>
        <p:spPr>
          <a:xfrm>
            <a:off x="9464228" y="601520"/>
            <a:ext cx="2734056" cy="5654960"/>
          </a:xfrm>
          <a:prstGeom prst="rect">
            <a:avLst/>
          </a:prstGeom>
          <a:solidFill>
            <a:srgbClr val="425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8632121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9D03A6-14BB-4B76-89A5-EFD6642A3B77}"/>
              </a:ext>
            </a:extLst>
          </p:cNvPr>
          <p:cNvSpPr/>
          <p:nvPr userDrawn="1"/>
        </p:nvSpPr>
        <p:spPr>
          <a:xfrm rot="5400000">
            <a:off x="10367140" y="5033143"/>
            <a:ext cx="915663" cy="2734056"/>
          </a:xfrm>
          <a:prstGeom prst="rect">
            <a:avLst/>
          </a:prstGeom>
          <a:solidFill>
            <a:srgbClr val="10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F34B98-FE24-9668-63EB-11388F11B3F8}"/>
              </a:ext>
            </a:extLst>
          </p:cNvPr>
          <p:cNvSpPr/>
          <p:nvPr userDrawn="1"/>
        </p:nvSpPr>
        <p:spPr>
          <a:xfrm rot="5400000">
            <a:off x="10507111" y="-1083369"/>
            <a:ext cx="635722" cy="2734056"/>
          </a:xfrm>
          <a:prstGeom prst="rect">
            <a:avLst/>
          </a:prstGeom>
          <a:solidFill>
            <a:srgbClr val="6B8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1D074-9383-BF1A-5598-3EBDF35B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1691" y="6194899"/>
            <a:ext cx="1686559" cy="410544"/>
          </a:xfrm>
          <a:prstGeom prst="rect">
            <a:avLst/>
          </a:prstGeom>
        </p:spPr>
      </p:pic>
      <p:sp>
        <p:nvSpPr>
          <p:cNvPr id="5" name="Google Shape;116;p28">
            <a:extLst>
              <a:ext uri="{FF2B5EF4-FFF2-40B4-BE49-F238E27FC236}">
                <a16:creationId xmlns:a16="http://schemas.microsoft.com/office/drawing/2014/main" id="{FED34212-5A2F-FB36-EB19-E4381CFF32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861822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8915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77268E-8A95-B3CA-4021-682C4E6A0F90}"/>
              </a:ext>
            </a:extLst>
          </p:cNvPr>
          <p:cNvSpPr/>
          <p:nvPr userDrawn="1"/>
        </p:nvSpPr>
        <p:spPr>
          <a:xfrm rot="5400000">
            <a:off x="3279269" y="-1431999"/>
            <a:ext cx="64008" cy="5760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56AE8C-4ABD-E8EF-E04D-146960D40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5439475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Google Shape;116;p28">
            <a:extLst>
              <a:ext uri="{FF2B5EF4-FFF2-40B4-BE49-F238E27FC236}">
                <a16:creationId xmlns:a16="http://schemas.microsoft.com/office/drawing/2014/main" id="{1FCDC09B-FB23-D68F-8E32-5F47801E75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581728"/>
            <a:ext cx="5430715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96E72-B8CC-FC54-4056-BFDF3E5DE6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81401" y="594522"/>
            <a:ext cx="4953000" cy="5668955"/>
          </a:xfrm>
        </p:spPr>
        <p:txBody>
          <a:bodyPr>
            <a:normAutofit/>
          </a:bodyPr>
          <a:lstStyle>
            <a:lvl1pPr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 b="1" i="0">
                <a:latin typeface="+mj-lt"/>
              </a:defRPr>
            </a:lvl2pPr>
            <a:lvl3pPr marL="914400" indent="0">
              <a:buClr>
                <a:schemeClr val="accent3"/>
              </a:buClr>
              <a:buNone/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A2099E-335B-0766-7B91-50B89E29B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1661" y="6263477"/>
            <a:ext cx="1686559" cy="4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8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6638" y="5630653"/>
            <a:ext cx="9144000" cy="7145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6638" y="6351346"/>
            <a:ext cx="7071360" cy="53105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425035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B1463-D482-13EF-86DE-87624E376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074" y="5902360"/>
            <a:ext cx="2935288" cy="71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B7F43-1BCA-936D-A2F9-B335A47C7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84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7E87D4-4C4E-5200-A797-C576C950E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599" y="365127"/>
            <a:ext cx="10424884" cy="94986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FBBA7-4711-D05C-3F10-0E1B4E07B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380" y="6339080"/>
            <a:ext cx="1634453" cy="39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576EDA-9F5E-F3B6-52B0-F7FD8DABE89D}"/>
              </a:ext>
            </a:extLst>
          </p:cNvPr>
          <p:cNvSpPr/>
          <p:nvPr userDrawn="1"/>
        </p:nvSpPr>
        <p:spPr>
          <a:xfrm>
            <a:off x="2709" y="36949"/>
            <a:ext cx="187979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C3AA7-11AB-54DF-51F9-7BF1F47A61F3}"/>
              </a:ext>
            </a:extLst>
          </p:cNvPr>
          <p:cNvSpPr/>
          <p:nvPr userDrawn="1"/>
        </p:nvSpPr>
        <p:spPr>
          <a:xfrm rot="5400000">
            <a:off x="315391" y="-315392"/>
            <a:ext cx="187979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C3E621-E195-343A-6710-1D9457BDD59A}"/>
              </a:ext>
            </a:extLst>
          </p:cNvPr>
          <p:cNvSpPr/>
          <p:nvPr userDrawn="1"/>
        </p:nvSpPr>
        <p:spPr>
          <a:xfrm rot="5400000">
            <a:off x="343100" y="-343100"/>
            <a:ext cx="117364" cy="8035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A6D566-C738-232A-B6E4-F71E632A181A}"/>
              </a:ext>
            </a:extLst>
          </p:cNvPr>
          <p:cNvSpPr/>
          <p:nvPr userDrawn="1"/>
        </p:nvSpPr>
        <p:spPr>
          <a:xfrm>
            <a:off x="2710" y="36949"/>
            <a:ext cx="117364" cy="8035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yellow drone with black background&#10;&#10;Description automatically generated">
            <a:extLst>
              <a:ext uri="{FF2B5EF4-FFF2-40B4-BE49-F238E27FC236}">
                <a16:creationId xmlns:a16="http://schemas.microsoft.com/office/drawing/2014/main" id="{76EE663A-3E04-BD20-9CDE-DEBBAD13F6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22" y="1809343"/>
            <a:ext cx="868963" cy="542026"/>
          </a:xfrm>
          <a:prstGeom prst="rect">
            <a:avLst/>
          </a:prstGeom>
        </p:spPr>
      </p:pic>
      <p:pic>
        <p:nvPicPr>
          <p:cNvPr id="11" name="Picture 10" descr="A yellow flower with leaves&#10;&#10;Description automatically generated">
            <a:extLst>
              <a:ext uri="{FF2B5EF4-FFF2-40B4-BE49-F238E27FC236}">
                <a16:creationId xmlns:a16="http://schemas.microsoft.com/office/drawing/2014/main" id="{F23F14BC-1434-AD49-71ED-FA2E46516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285" y="1605422"/>
            <a:ext cx="502027" cy="949868"/>
          </a:xfrm>
          <a:prstGeom prst="rect">
            <a:avLst/>
          </a:prstGeom>
        </p:spPr>
      </p:pic>
      <p:pic>
        <p:nvPicPr>
          <p:cNvPr id="12" name="Picture 11" descr="A yellow cow silhouette on a black background&#10;&#10;Description automatically generated">
            <a:extLst>
              <a:ext uri="{FF2B5EF4-FFF2-40B4-BE49-F238E27FC236}">
                <a16:creationId xmlns:a16="http://schemas.microsoft.com/office/drawing/2014/main" id="{1DBF70BB-A227-66C7-6F07-FCB486D81C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83" y="1809343"/>
            <a:ext cx="731192" cy="546858"/>
          </a:xfrm>
          <a:prstGeom prst="rect">
            <a:avLst/>
          </a:prstGeom>
        </p:spPr>
      </p:pic>
      <p:pic>
        <p:nvPicPr>
          <p:cNvPr id="13" name="Picture 12" descr="A corn stalk with dots on it&#10;&#10;Description automatically generated">
            <a:extLst>
              <a:ext uri="{FF2B5EF4-FFF2-40B4-BE49-F238E27FC236}">
                <a16:creationId xmlns:a16="http://schemas.microsoft.com/office/drawing/2014/main" id="{81EFA66A-1939-E112-3464-25F03E4387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275" y="1605422"/>
            <a:ext cx="693130" cy="925872"/>
          </a:xfrm>
          <a:prstGeom prst="rect">
            <a:avLst/>
          </a:prstGeom>
        </p:spPr>
      </p:pic>
      <p:pic>
        <p:nvPicPr>
          <p:cNvPr id="14" name="Picture 13" descr="A yellow flower with black background&#10;&#10;Description automatically generated">
            <a:extLst>
              <a:ext uri="{FF2B5EF4-FFF2-40B4-BE49-F238E27FC236}">
                <a16:creationId xmlns:a16="http://schemas.microsoft.com/office/drawing/2014/main" id="{E4AA9E64-D638-5A29-7748-30E19945E07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405" y="1706213"/>
            <a:ext cx="585217" cy="748285"/>
          </a:xfrm>
          <a:prstGeom prst="rect">
            <a:avLst/>
          </a:prstGeom>
        </p:spPr>
      </p:pic>
      <p:pic>
        <p:nvPicPr>
          <p:cNvPr id="15" name="Picture 14" descr="A yellow outline of a calculator and a cloud&#10;&#10;Description automatically generated">
            <a:extLst>
              <a:ext uri="{FF2B5EF4-FFF2-40B4-BE49-F238E27FC236}">
                <a16:creationId xmlns:a16="http://schemas.microsoft.com/office/drawing/2014/main" id="{9D387D0D-36F3-275A-6E9F-E1CEC910E65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622" y="1753456"/>
            <a:ext cx="900686" cy="653798"/>
          </a:xfrm>
          <a:prstGeom prst="rect">
            <a:avLst/>
          </a:prstGeom>
        </p:spPr>
      </p:pic>
      <p:pic>
        <p:nvPicPr>
          <p:cNvPr id="16" name="Picture 15" descr="A yellow and black earth with a thermometer&#10;&#10;Description automatically generated">
            <a:extLst>
              <a:ext uri="{FF2B5EF4-FFF2-40B4-BE49-F238E27FC236}">
                <a16:creationId xmlns:a16="http://schemas.microsoft.com/office/drawing/2014/main" id="{5F147F40-4D28-DC10-6263-2AD06789FCB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55" y="1695545"/>
            <a:ext cx="787909" cy="711709"/>
          </a:xfrm>
          <a:prstGeom prst="rect">
            <a:avLst/>
          </a:prstGeom>
        </p:spPr>
      </p:pic>
      <p:pic>
        <p:nvPicPr>
          <p:cNvPr id="17" name="Picture 16" descr="A yellow sun and cloud&#10;&#10;Description automatically generated">
            <a:extLst>
              <a:ext uri="{FF2B5EF4-FFF2-40B4-BE49-F238E27FC236}">
                <a16:creationId xmlns:a16="http://schemas.microsoft.com/office/drawing/2014/main" id="{118DD206-DBAD-8A96-0221-D7EBADF6B14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541" y="1809343"/>
            <a:ext cx="642773" cy="575844"/>
          </a:xfrm>
          <a:prstGeom prst="rect">
            <a:avLst/>
          </a:prstGeom>
        </p:spPr>
      </p:pic>
      <p:pic>
        <p:nvPicPr>
          <p:cNvPr id="18" name="Picture 17" descr="A yellow cloud with arrows pointing to the side&#10;&#10;Description automatically generated">
            <a:extLst>
              <a:ext uri="{FF2B5EF4-FFF2-40B4-BE49-F238E27FC236}">
                <a16:creationId xmlns:a16="http://schemas.microsoft.com/office/drawing/2014/main" id="{C8690F92-1E8C-EE7E-8721-EBD74E22932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441" y="1770842"/>
            <a:ext cx="642773" cy="595031"/>
          </a:xfrm>
          <a:prstGeom prst="rect">
            <a:avLst/>
          </a:prstGeom>
        </p:spPr>
      </p:pic>
      <p:pic>
        <p:nvPicPr>
          <p:cNvPr id="19" name="Picture 18" descr="A yellow circle with arrows around a cloud with a sign&#10;&#10;Description automatically generated">
            <a:extLst>
              <a:ext uri="{FF2B5EF4-FFF2-40B4-BE49-F238E27FC236}">
                <a16:creationId xmlns:a16="http://schemas.microsoft.com/office/drawing/2014/main" id="{96574AEA-F559-0F90-9E26-09A853A3B8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982" y="1695545"/>
            <a:ext cx="787909" cy="791005"/>
          </a:xfrm>
          <a:prstGeom prst="rect">
            <a:avLst/>
          </a:prstGeom>
        </p:spPr>
      </p:pic>
      <p:pic>
        <p:nvPicPr>
          <p:cNvPr id="20" name="Picture 19" descr="A yellow object with black lines&#10;&#10;Description automatically generated">
            <a:extLst>
              <a:ext uri="{FF2B5EF4-FFF2-40B4-BE49-F238E27FC236}">
                <a16:creationId xmlns:a16="http://schemas.microsoft.com/office/drawing/2014/main" id="{D4C3F450-75AD-3D9C-89D5-197357D1811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074" y="1740641"/>
            <a:ext cx="642773" cy="736181"/>
          </a:xfrm>
          <a:prstGeom prst="rect">
            <a:avLst/>
          </a:prstGeom>
        </p:spPr>
      </p:pic>
      <p:pic>
        <p:nvPicPr>
          <p:cNvPr id="21" name="Picture 20" descr="A group of coffee beans&#10;&#10;Description automatically generated">
            <a:extLst>
              <a:ext uri="{FF2B5EF4-FFF2-40B4-BE49-F238E27FC236}">
                <a16:creationId xmlns:a16="http://schemas.microsoft.com/office/drawing/2014/main" id="{641582D9-26DB-FD80-E9D8-CA64DAF307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670" y="1742789"/>
            <a:ext cx="828844" cy="711709"/>
          </a:xfrm>
          <a:prstGeom prst="rect">
            <a:avLst/>
          </a:prstGeom>
        </p:spPr>
      </p:pic>
      <p:pic>
        <p:nvPicPr>
          <p:cNvPr id="22" name="Picture 21" descr="A yellow farm vehicle with a black background&#10;&#10;Description automatically generated">
            <a:extLst>
              <a:ext uri="{FF2B5EF4-FFF2-40B4-BE49-F238E27FC236}">
                <a16:creationId xmlns:a16="http://schemas.microsoft.com/office/drawing/2014/main" id="{6FD42581-7110-E983-DC9D-2F1BE26CBFD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514" y="1770842"/>
            <a:ext cx="801636" cy="711709"/>
          </a:xfrm>
          <a:prstGeom prst="rect">
            <a:avLst/>
          </a:prstGeom>
        </p:spPr>
      </p:pic>
      <p:pic>
        <p:nvPicPr>
          <p:cNvPr id="23" name="Picture 22" descr="A corn on the cob&#10;&#10;Description automatically generated">
            <a:extLst>
              <a:ext uri="{FF2B5EF4-FFF2-40B4-BE49-F238E27FC236}">
                <a16:creationId xmlns:a16="http://schemas.microsoft.com/office/drawing/2014/main" id="{073DCBFB-8432-1A52-9E7B-EBC64525D4A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158" y="1838774"/>
            <a:ext cx="545852" cy="575844"/>
          </a:xfrm>
          <a:prstGeom prst="rect">
            <a:avLst/>
          </a:prstGeom>
        </p:spPr>
      </p:pic>
      <p:pic>
        <p:nvPicPr>
          <p:cNvPr id="24" name="Picture 23" descr="A yellow line drawing of a carrot growing in a garden&#10;&#10;Description automatically generated">
            <a:extLst>
              <a:ext uri="{FF2B5EF4-FFF2-40B4-BE49-F238E27FC236}">
                <a16:creationId xmlns:a16="http://schemas.microsoft.com/office/drawing/2014/main" id="{A925DEEB-4F5F-AF63-E6E2-E8B6DC7A91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9972" y="1745074"/>
            <a:ext cx="638558" cy="707138"/>
          </a:xfrm>
          <a:prstGeom prst="rect">
            <a:avLst/>
          </a:prstGeom>
        </p:spPr>
      </p:pic>
      <p:pic>
        <p:nvPicPr>
          <p:cNvPr id="25" name="Picture 24" descr="A yellow tree and sun&#10;&#10;Description automatically generated">
            <a:extLst>
              <a:ext uri="{FF2B5EF4-FFF2-40B4-BE49-F238E27FC236}">
                <a16:creationId xmlns:a16="http://schemas.microsoft.com/office/drawing/2014/main" id="{BC4C7B25-07D6-4AAD-6381-213E2CC72BA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45" y="2720531"/>
            <a:ext cx="772916" cy="711709"/>
          </a:xfrm>
          <a:prstGeom prst="rect">
            <a:avLst/>
          </a:prstGeom>
        </p:spPr>
      </p:pic>
      <p:pic>
        <p:nvPicPr>
          <p:cNvPr id="26" name="Picture 25" descr="A yellow house on a field&#10;&#10;Description automatically generated">
            <a:extLst>
              <a:ext uri="{FF2B5EF4-FFF2-40B4-BE49-F238E27FC236}">
                <a16:creationId xmlns:a16="http://schemas.microsoft.com/office/drawing/2014/main" id="{6FE73DF6-9284-18E7-D04B-DFF9461DD23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182" y="2808379"/>
            <a:ext cx="642774" cy="638166"/>
          </a:xfrm>
          <a:prstGeom prst="rect">
            <a:avLst/>
          </a:prstGeom>
        </p:spPr>
      </p:pic>
      <p:pic>
        <p:nvPicPr>
          <p:cNvPr id="27" name="Picture 26" descr="A yellow silhouette of a person holding a watering can&#10;&#10;Description automatically generated">
            <a:extLst>
              <a:ext uri="{FF2B5EF4-FFF2-40B4-BE49-F238E27FC236}">
                <a16:creationId xmlns:a16="http://schemas.microsoft.com/office/drawing/2014/main" id="{0C07CC79-FA0B-2FCC-AE08-68A3C65530F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877" y="2675526"/>
            <a:ext cx="530353" cy="827534"/>
          </a:xfrm>
          <a:prstGeom prst="rect">
            <a:avLst/>
          </a:prstGeom>
        </p:spPr>
      </p:pic>
      <p:pic>
        <p:nvPicPr>
          <p:cNvPr id="28" name="Picture 27" descr="A yellow bag with a plant on it&#10;&#10;Description automatically generated">
            <a:extLst>
              <a:ext uri="{FF2B5EF4-FFF2-40B4-BE49-F238E27FC236}">
                <a16:creationId xmlns:a16="http://schemas.microsoft.com/office/drawing/2014/main" id="{B1875CE2-886A-A8EB-9148-290ED84D69F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311" y="2708339"/>
            <a:ext cx="675133" cy="723901"/>
          </a:xfrm>
          <a:prstGeom prst="rect">
            <a:avLst/>
          </a:prstGeom>
        </p:spPr>
      </p:pic>
      <p:pic>
        <p:nvPicPr>
          <p:cNvPr id="29" name="Picture 28" descr="A yellow silos with a black background&#10;&#10;Description automatically generated">
            <a:extLst>
              <a:ext uri="{FF2B5EF4-FFF2-40B4-BE49-F238E27FC236}">
                <a16:creationId xmlns:a16="http://schemas.microsoft.com/office/drawing/2014/main" id="{00537777-C87A-FD72-9DAE-AEC919C99AF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125" y="2774586"/>
            <a:ext cx="978410" cy="629414"/>
          </a:xfrm>
          <a:prstGeom prst="rect">
            <a:avLst/>
          </a:prstGeom>
        </p:spPr>
      </p:pic>
      <p:pic>
        <p:nvPicPr>
          <p:cNvPr id="30" name="Picture 29" descr="A yellow bag with black text&#10;&#10;Description automatically generated">
            <a:extLst>
              <a:ext uri="{FF2B5EF4-FFF2-40B4-BE49-F238E27FC236}">
                <a16:creationId xmlns:a16="http://schemas.microsoft.com/office/drawing/2014/main" id="{F91CCD80-6C19-9264-6CD9-E067BFC0404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965" y="2720531"/>
            <a:ext cx="592057" cy="827534"/>
          </a:xfrm>
          <a:prstGeom prst="rect">
            <a:avLst/>
          </a:prstGeom>
        </p:spPr>
      </p:pic>
      <p:pic>
        <p:nvPicPr>
          <p:cNvPr id="31" name="Picture 30" descr="A group of trees on a black background&#10;&#10;Description automatically generated">
            <a:extLst>
              <a:ext uri="{FF2B5EF4-FFF2-40B4-BE49-F238E27FC236}">
                <a16:creationId xmlns:a16="http://schemas.microsoft.com/office/drawing/2014/main" id="{801AA51B-40E1-1ED9-327F-A84EE05B3A5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98" y="2720531"/>
            <a:ext cx="923477" cy="726717"/>
          </a:xfrm>
          <a:prstGeom prst="rect">
            <a:avLst/>
          </a:prstGeom>
        </p:spPr>
      </p:pic>
      <p:pic>
        <p:nvPicPr>
          <p:cNvPr id="32" name="Picture 31" descr="A yellow dome with columns&#10;&#10;Description automatically generated">
            <a:extLst>
              <a:ext uri="{FF2B5EF4-FFF2-40B4-BE49-F238E27FC236}">
                <a16:creationId xmlns:a16="http://schemas.microsoft.com/office/drawing/2014/main" id="{F5AF9291-EE09-CBC9-6CAB-A27AE5F75BC8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215" y="2768399"/>
            <a:ext cx="743917" cy="779666"/>
          </a:xfrm>
          <a:prstGeom prst="rect">
            <a:avLst/>
          </a:prstGeom>
        </p:spPr>
      </p:pic>
      <p:pic>
        <p:nvPicPr>
          <p:cNvPr id="33" name="Picture 32" descr="A yellow line drawing of a windmill&#10;&#10;Description automatically generated">
            <a:extLst>
              <a:ext uri="{FF2B5EF4-FFF2-40B4-BE49-F238E27FC236}">
                <a16:creationId xmlns:a16="http://schemas.microsoft.com/office/drawing/2014/main" id="{CFC73B80-30B7-1908-34D3-EF314ED3DA3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041" y="2691466"/>
            <a:ext cx="649882" cy="933532"/>
          </a:xfrm>
          <a:prstGeom prst="rect">
            <a:avLst/>
          </a:prstGeom>
        </p:spPr>
      </p:pic>
      <p:pic>
        <p:nvPicPr>
          <p:cNvPr id="34" name="Picture 33" descr="A yellow grass on a black background&#10;&#10;Description automatically generated">
            <a:extLst>
              <a:ext uri="{FF2B5EF4-FFF2-40B4-BE49-F238E27FC236}">
                <a16:creationId xmlns:a16="http://schemas.microsoft.com/office/drawing/2014/main" id="{9D9AD4BA-1F32-52BE-778B-179D9D6381D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255" y="2598150"/>
            <a:ext cx="642773" cy="975080"/>
          </a:xfrm>
          <a:prstGeom prst="rect">
            <a:avLst/>
          </a:prstGeom>
        </p:spPr>
      </p:pic>
      <p:pic>
        <p:nvPicPr>
          <p:cNvPr id="35" name="Picture 34" descr="A yellow cloud with arrows pointing to the side&#10;&#10;Description automatically generated">
            <a:extLst>
              <a:ext uri="{FF2B5EF4-FFF2-40B4-BE49-F238E27FC236}">
                <a16:creationId xmlns:a16="http://schemas.microsoft.com/office/drawing/2014/main" id="{ECE894C2-1DB8-4A59-FCDF-B045E97AB32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369" y="2829617"/>
            <a:ext cx="798801" cy="595690"/>
          </a:xfrm>
          <a:prstGeom prst="rect">
            <a:avLst/>
          </a:prstGeom>
        </p:spPr>
      </p:pic>
      <p:pic>
        <p:nvPicPr>
          <p:cNvPr id="36" name="Picture 35" descr="A yellow graph with black lines&#10;&#10;Description automatically generated">
            <a:extLst>
              <a:ext uri="{FF2B5EF4-FFF2-40B4-BE49-F238E27FC236}">
                <a16:creationId xmlns:a16="http://schemas.microsoft.com/office/drawing/2014/main" id="{93300913-A240-A833-2804-8ED290E3665D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370" y="2883799"/>
            <a:ext cx="644962" cy="619261"/>
          </a:xfrm>
          <a:prstGeom prst="rect">
            <a:avLst/>
          </a:prstGeom>
        </p:spPr>
      </p:pic>
      <p:pic>
        <p:nvPicPr>
          <p:cNvPr id="37" name="Picture 36" descr="A yellow line drawing of a plant&#10;&#10;Description automatically generated">
            <a:extLst>
              <a:ext uri="{FF2B5EF4-FFF2-40B4-BE49-F238E27FC236}">
                <a16:creationId xmlns:a16="http://schemas.microsoft.com/office/drawing/2014/main" id="{B945A348-E450-5D97-D77E-7894415DB90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410" y="2883799"/>
            <a:ext cx="499768" cy="629929"/>
          </a:xfrm>
          <a:prstGeom prst="rect">
            <a:avLst/>
          </a:prstGeom>
        </p:spPr>
      </p:pic>
      <p:pic>
        <p:nvPicPr>
          <p:cNvPr id="38" name="Picture 37" descr="A yellow cloud with rain&#10;&#10;Description automatically generated">
            <a:extLst>
              <a:ext uri="{FF2B5EF4-FFF2-40B4-BE49-F238E27FC236}">
                <a16:creationId xmlns:a16="http://schemas.microsoft.com/office/drawing/2014/main" id="{C48A4C4D-D3D9-6C24-38F8-43732A62FE1E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431" y="2857836"/>
            <a:ext cx="642774" cy="655892"/>
          </a:xfrm>
          <a:prstGeom prst="rect">
            <a:avLst/>
          </a:prstGeom>
        </p:spPr>
      </p:pic>
      <p:pic>
        <p:nvPicPr>
          <p:cNvPr id="39" name="Picture 38" descr="A yellow dollar sign with arrows&#10;&#10;Description automatically generated">
            <a:extLst>
              <a:ext uri="{FF2B5EF4-FFF2-40B4-BE49-F238E27FC236}">
                <a16:creationId xmlns:a16="http://schemas.microsoft.com/office/drawing/2014/main" id="{40997A84-A95B-7C76-FF10-144AAFFF7F72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9251" y="2929497"/>
            <a:ext cx="579658" cy="584231"/>
          </a:xfrm>
          <a:prstGeom prst="rect">
            <a:avLst/>
          </a:prstGeom>
        </p:spPr>
      </p:pic>
      <p:pic>
        <p:nvPicPr>
          <p:cNvPr id="40" name="Picture 39" descr="A yellow line of sprinklers and sprouts&#10;&#10;Description automatically generated">
            <a:extLst>
              <a:ext uri="{FF2B5EF4-FFF2-40B4-BE49-F238E27FC236}">
                <a16:creationId xmlns:a16="http://schemas.microsoft.com/office/drawing/2014/main" id="{46DDC207-B80F-3E3B-60FB-5C97AFF6F4E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28" y="3803351"/>
            <a:ext cx="596550" cy="547633"/>
          </a:xfrm>
          <a:prstGeom prst="rect">
            <a:avLst/>
          </a:prstGeom>
        </p:spPr>
      </p:pic>
      <p:pic>
        <p:nvPicPr>
          <p:cNvPr id="41" name="Picture 40" descr="A yellow icon with a dollar sign&#10;&#10;Description automatically generated">
            <a:extLst>
              <a:ext uri="{FF2B5EF4-FFF2-40B4-BE49-F238E27FC236}">
                <a16:creationId xmlns:a16="http://schemas.microsoft.com/office/drawing/2014/main" id="{C2453AC9-7394-18D9-64B9-309089A4F88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99" y="3699634"/>
            <a:ext cx="791895" cy="725140"/>
          </a:xfrm>
          <a:prstGeom prst="rect">
            <a:avLst/>
          </a:prstGeom>
        </p:spPr>
      </p:pic>
      <p:pic>
        <p:nvPicPr>
          <p:cNvPr id="42" name="Picture 41" descr="A yellow line drawing of a ruler and a triangle&#10;&#10;Description automatically generated">
            <a:extLst>
              <a:ext uri="{FF2B5EF4-FFF2-40B4-BE49-F238E27FC236}">
                <a16:creationId xmlns:a16="http://schemas.microsoft.com/office/drawing/2014/main" id="{F35030B2-D5E6-A84B-BD2C-532E55D22400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415" y="3781819"/>
            <a:ext cx="706270" cy="554444"/>
          </a:xfrm>
          <a:prstGeom prst="rect">
            <a:avLst/>
          </a:prstGeom>
        </p:spPr>
      </p:pic>
      <p:pic>
        <p:nvPicPr>
          <p:cNvPr id="43" name="Picture 42" descr="A yellow circular object with black dots&#10;&#10;Description automatically generated">
            <a:extLst>
              <a:ext uri="{FF2B5EF4-FFF2-40B4-BE49-F238E27FC236}">
                <a16:creationId xmlns:a16="http://schemas.microsoft.com/office/drawing/2014/main" id="{19BC9753-2939-3D27-09B2-38FCCCD9A2C5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406" y="3712488"/>
            <a:ext cx="681367" cy="671021"/>
          </a:xfrm>
          <a:prstGeom prst="rect">
            <a:avLst/>
          </a:prstGeom>
        </p:spPr>
      </p:pic>
      <p:pic>
        <p:nvPicPr>
          <p:cNvPr id="44" name="Picture 43" descr="A yellow cow silhouette on a black background&#10;&#10;Description automatically generated">
            <a:extLst>
              <a:ext uri="{FF2B5EF4-FFF2-40B4-BE49-F238E27FC236}">
                <a16:creationId xmlns:a16="http://schemas.microsoft.com/office/drawing/2014/main" id="{58B90F6E-EEDB-E670-2360-C3C330EF40B2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397" y="3803155"/>
            <a:ext cx="697771" cy="511772"/>
          </a:xfrm>
          <a:prstGeom prst="rect">
            <a:avLst/>
          </a:prstGeom>
        </p:spPr>
      </p:pic>
      <p:pic>
        <p:nvPicPr>
          <p:cNvPr id="45" name="Picture 44" descr="A yellow leaf on a black background&#10;&#10;Description automatically generated">
            <a:extLst>
              <a:ext uri="{FF2B5EF4-FFF2-40B4-BE49-F238E27FC236}">
                <a16:creationId xmlns:a16="http://schemas.microsoft.com/office/drawing/2014/main" id="{6DB8F997-E531-6CF1-030F-3BEBD5715A79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554" y="3758287"/>
            <a:ext cx="649883" cy="742547"/>
          </a:xfrm>
          <a:prstGeom prst="rect">
            <a:avLst/>
          </a:prstGeom>
        </p:spPr>
      </p:pic>
      <p:pic>
        <p:nvPicPr>
          <p:cNvPr id="46" name="Picture 45" descr="A yellow icon with a magnifying glass and a clipboard&#10;&#10;Description automatically generated">
            <a:extLst>
              <a:ext uri="{FF2B5EF4-FFF2-40B4-BE49-F238E27FC236}">
                <a16:creationId xmlns:a16="http://schemas.microsoft.com/office/drawing/2014/main" id="{19102A70-207A-185C-5F70-AB41DD9EF79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998" y="3784054"/>
            <a:ext cx="720371" cy="648334"/>
          </a:xfrm>
          <a:prstGeom prst="rect">
            <a:avLst/>
          </a:prstGeom>
        </p:spPr>
      </p:pic>
      <p:pic>
        <p:nvPicPr>
          <p:cNvPr id="47" name="Picture 46" descr="A group of yellow circles&#10;&#10;Description automatically generated">
            <a:extLst>
              <a:ext uri="{FF2B5EF4-FFF2-40B4-BE49-F238E27FC236}">
                <a16:creationId xmlns:a16="http://schemas.microsoft.com/office/drawing/2014/main" id="{5F9F95BB-2191-0698-E9C8-F600560C22A3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24314"/>
            <a:ext cx="692813" cy="810491"/>
          </a:xfrm>
          <a:prstGeom prst="rect">
            <a:avLst/>
          </a:prstGeom>
        </p:spPr>
      </p:pic>
      <p:pic>
        <p:nvPicPr>
          <p:cNvPr id="48" name="Picture 47" descr="A group of yellow people&#10;&#10;Description automatically generated">
            <a:extLst>
              <a:ext uri="{FF2B5EF4-FFF2-40B4-BE49-F238E27FC236}">
                <a16:creationId xmlns:a16="http://schemas.microsoft.com/office/drawing/2014/main" id="{67C36CEE-AB5A-A41A-DF5F-382444977CF4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132" y="3739726"/>
            <a:ext cx="1109811" cy="779666"/>
          </a:xfrm>
          <a:prstGeom prst="rect">
            <a:avLst/>
          </a:prstGeom>
        </p:spPr>
      </p:pic>
      <p:pic>
        <p:nvPicPr>
          <p:cNvPr id="49" name="Picture 48" descr="A yellow leaf on a black background&#10;&#10;Description automatically generated">
            <a:extLst>
              <a:ext uri="{FF2B5EF4-FFF2-40B4-BE49-F238E27FC236}">
                <a16:creationId xmlns:a16="http://schemas.microsoft.com/office/drawing/2014/main" id="{15BF0B9B-9B2F-41B4-E5B3-BA1C2B443927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493" y="3800426"/>
            <a:ext cx="698576" cy="736181"/>
          </a:xfrm>
          <a:prstGeom prst="rect">
            <a:avLst/>
          </a:prstGeom>
        </p:spPr>
      </p:pic>
      <p:pic>
        <p:nvPicPr>
          <p:cNvPr id="50" name="Picture 49" descr="A yellow potato with black background&#10;&#10;Description automatically generated">
            <a:extLst>
              <a:ext uri="{FF2B5EF4-FFF2-40B4-BE49-F238E27FC236}">
                <a16:creationId xmlns:a16="http://schemas.microsoft.com/office/drawing/2014/main" id="{E19B2F00-B230-486E-CBE6-8C8996E0950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301" y="3812661"/>
            <a:ext cx="700137" cy="711709"/>
          </a:xfrm>
          <a:prstGeom prst="rect">
            <a:avLst/>
          </a:prstGeom>
        </p:spPr>
      </p:pic>
      <p:pic>
        <p:nvPicPr>
          <p:cNvPr id="51" name="Picture 50" descr="A yellow and black logo&#10;&#10;Description automatically generated">
            <a:extLst>
              <a:ext uri="{FF2B5EF4-FFF2-40B4-BE49-F238E27FC236}">
                <a16:creationId xmlns:a16="http://schemas.microsoft.com/office/drawing/2014/main" id="{A215A65E-3B63-CDCB-19BA-F108B3CECEF6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991" y="3824120"/>
            <a:ext cx="605303" cy="610117"/>
          </a:xfrm>
          <a:prstGeom prst="rect">
            <a:avLst/>
          </a:prstGeom>
        </p:spPr>
      </p:pic>
      <p:pic>
        <p:nvPicPr>
          <p:cNvPr id="52" name="Picture 51" descr="A group of yellow people&#10;&#10;Description automatically generated">
            <a:extLst>
              <a:ext uri="{FF2B5EF4-FFF2-40B4-BE49-F238E27FC236}">
                <a16:creationId xmlns:a16="http://schemas.microsoft.com/office/drawing/2014/main" id="{E2B269DB-3D84-8DAC-5312-610B3004F080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842" y="3824120"/>
            <a:ext cx="800420" cy="726717"/>
          </a:xfrm>
          <a:prstGeom prst="rect">
            <a:avLst/>
          </a:prstGeom>
        </p:spPr>
      </p:pic>
      <p:pic>
        <p:nvPicPr>
          <p:cNvPr id="53" name="Picture 52" descr="A yellow logo with black background&#10;&#10;Description automatically generated">
            <a:extLst>
              <a:ext uri="{FF2B5EF4-FFF2-40B4-BE49-F238E27FC236}">
                <a16:creationId xmlns:a16="http://schemas.microsoft.com/office/drawing/2014/main" id="{99019231-B261-69DB-0F77-DE3BE2F28B0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7133" y="3845783"/>
            <a:ext cx="836677" cy="673609"/>
          </a:xfrm>
          <a:prstGeom prst="rect">
            <a:avLst/>
          </a:prstGeom>
        </p:spPr>
      </p:pic>
      <p:pic>
        <p:nvPicPr>
          <p:cNvPr id="54" name="Picture 53" descr="A yellow satellite on a black background&#10;&#10;Description automatically generated">
            <a:extLst>
              <a:ext uri="{FF2B5EF4-FFF2-40B4-BE49-F238E27FC236}">
                <a16:creationId xmlns:a16="http://schemas.microsoft.com/office/drawing/2014/main" id="{2571A99B-73AD-37B7-F73A-23E6ACB427FC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45" y="4722095"/>
            <a:ext cx="681526" cy="671021"/>
          </a:xfrm>
          <a:prstGeom prst="rect">
            <a:avLst/>
          </a:prstGeom>
        </p:spPr>
      </p:pic>
      <p:pic>
        <p:nvPicPr>
          <p:cNvPr id="55" name="Picture 54" descr="A yellow and black logo&#10;&#10;Description automatically generated with medium confidence">
            <a:extLst>
              <a:ext uri="{FF2B5EF4-FFF2-40B4-BE49-F238E27FC236}">
                <a16:creationId xmlns:a16="http://schemas.microsoft.com/office/drawing/2014/main" id="{D0E79633-2013-FD3E-8C78-4AF0F58B60D7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61" y="4668008"/>
            <a:ext cx="731039" cy="623418"/>
          </a:xfrm>
          <a:prstGeom prst="rect">
            <a:avLst/>
          </a:prstGeom>
        </p:spPr>
      </p:pic>
      <p:pic>
        <p:nvPicPr>
          <p:cNvPr id="56" name="Picture 55" descr="A yellow and black outline of a hammer&#10;&#10;Description automatically generated">
            <a:extLst>
              <a:ext uri="{FF2B5EF4-FFF2-40B4-BE49-F238E27FC236}">
                <a16:creationId xmlns:a16="http://schemas.microsoft.com/office/drawing/2014/main" id="{2851467B-5D6A-5DF4-283B-98725684EBA3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231" y="4527076"/>
            <a:ext cx="518331" cy="945549"/>
          </a:xfrm>
          <a:prstGeom prst="rect">
            <a:avLst/>
          </a:prstGeom>
        </p:spPr>
      </p:pic>
      <p:pic>
        <p:nvPicPr>
          <p:cNvPr id="57" name="Picture 56" descr="A hand holding a plant&#10;&#10;Description automatically generated">
            <a:extLst>
              <a:ext uri="{FF2B5EF4-FFF2-40B4-BE49-F238E27FC236}">
                <a16:creationId xmlns:a16="http://schemas.microsoft.com/office/drawing/2014/main" id="{AAFE4357-5544-D896-AAD5-CE31A88D0FAB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931" y="4725221"/>
            <a:ext cx="699474" cy="544035"/>
          </a:xfrm>
          <a:prstGeom prst="rect">
            <a:avLst/>
          </a:prstGeom>
        </p:spPr>
      </p:pic>
      <p:pic>
        <p:nvPicPr>
          <p:cNvPr id="58" name="Picture 57" descr="A yellow and black machine&#10;&#10;Description automatically generated with medium confidence">
            <a:extLst>
              <a:ext uri="{FF2B5EF4-FFF2-40B4-BE49-F238E27FC236}">
                <a16:creationId xmlns:a16="http://schemas.microsoft.com/office/drawing/2014/main" id="{167AF918-78E4-C2CD-A842-7476F0866F77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223" y="4782368"/>
            <a:ext cx="998797" cy="550474"/>
          </a:xfrm>
          <a:prstGeom prst="rect">
            <a:avLst/>
          </a:prstGeom>
        </p:spPr>
      </p:pic>
      <p:pic>
        <p:nvPicPr>
          <p:cNvPr id="59" name="Picture 58" descr="A yellow plant growing out of dirt&#10;&#10;Description automatically generated">
            <a:extLst>
              <a:ext uri="{FF2B5EF4-FFF2-40B4-BE49-F238E27FC236}">
                <a16:creationId xmlns:a16="http://schemas.microsoft.com/office/drawing/2014/main" id="{D1894D8A-F755-DE58-8FC6-B707E71BB76F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70" y="4617123"/>
            <a:ext cx="698329" cy="827535"/>
          </a:xfrm>
          <a:prstGeom prst="rect">
            <a:avLst/>
          </a:prstGeom>
        </p:spPr>
      </p:pic>
      <p:pic>
        <p:nvPicPr>
          <p:cNvPr id="60" name="Picture 59" descr="A gold leaf with circles on it&#10;&#10;Description automatically generated">
            <a:extLst>
              <a:ext uri="{FF2B5EF4-FFF2-40B4-BE49-F238E27FC236}">
                <a16:creationId xmlns:a16="http://schemas.microsoft.com/office/drawing/2014/main" id="{2E6BE2CE-2CFA-26A2-3D7B-245A38A2A48B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570" y="4639970"/>
            <a:ext cx="482388" cy="824080"/>
          </a:xfrm>
          <a:prstGeom prst="rect">
            <a:avLst/>
          </a:prstGeom>
        </p:spPr>
      </p:pic>
      <p:pic>
        <p:nvPicPr>
          <p:cNvPr id="61" name="Picture 60" descr="A yellow line drawing of a bean&#10;&#10;Description automatically generated">
            <a:extLst>
              <a:ext uri="{FF2B5EF4-FFF2-40B4-BE49-F238E27FC236}">
                <a16:creationId xmlns:a16="http://schemas.microsoft.com/office/drawing/2014/main" id="{E590426C-FD1D-B3AD-1920-A050E4D43181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075" y="4595919"/>
            <a:ext cx="964376" cy="876706"/>
          </a:xfrm>
          <a:prstGeom prst="rect">
            <a:avLst/>
          </a:prstGeom>
        </p:spPr>
      </p:pic>
      <p:pic>
        <p:nvPicPr>
          <p:cNvPr id="62" name="Picture 61" descr="A yellow and black logo&#10;&#10;Description automatically generated">
            <a:extLst>
              <a:ext uri="{FF2B5EF4-FFF2-40B4-BE49-F238E27FC236}">
                <a16:creationId xmlns:a16="http://schemas.microsoft.com/office/drawing/2014/main" id="{7ABF6318-8C3C-52EE-59E5-46D9979BCA2C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041" y="4778893"/>
            <a:ext cx="874587" cy="816633"/>
          </a:xfrm>
          <a:prstGeom prst="rect">
            <a:avLst/>
          </a:prstGeom>
        </p:spPr>
      </p:pic>
      <p:pic>
        <p:nvPicPr>
          <p:cNvPr id="63" name="Picture 62" descr="A yellow vegetable with leaves&#10;&#10;Description automatically generated">
            <a:extLst>
              <a:ext uri="{FF2B5EF4-FFF2-40B4-BE49-F238E27FC236}">
                <a16:creationId xmlns:a16="http://schemas.microsoft.com/office/drawing/2014/main" id="{F95D5F9F-9C20-B311-0B3F-44B40983A75C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074" y="4640372"/>
            <a:ext cx="719420" cy="933532"/>
          </a:xfrm>
          <a:prstGeom prst="rect">
            <a:avLst/>
          </a:prstGeom>
        </p:spPr>
      </p:pic>
      <p:pic>
        <p:nvPicPr>
          <p:cNvPr id="64" name="Picture 63" descr="A yellow cup with a leaf in it&#10;&#10;Description automatically generated">
            <a:extLst>
              <a:ext uri="{FF2B5EF4-FFF2-40B4-BE49-F238E27FC236}">
                <a16:creationId xmlns:a16="http://schemas.microsoft.com/office/drawing/2014/main" id="{53AA8802-D077-9480-D10B-6853C4B4A053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613" y="4788672"/>
            <a:ext cx="716238" cy="636931"/>
          </a:xfrm>
          <a:prstGeom prst="rect">
            <a:avLst/>
          </a:prstGeom>
        </p:spPr>
      </p:pic>
      <p:pic>
        <p:nvPicPr>
          <p:cNvPr id="65" name="Picture 64" descr="A yellow tractor on a black background&#10;&#10;Description automatically generated">
            <a:extLst>
              <a:ext uri="{FF2B5EF4-FFF2-40B4-BE49-F238E27FC236}">
                <a16:creationId xmlns:a16="http://schemas.microsoft.com/office/drawing/2014/main" id="{79869208-F93B-9A62-FEF1-91889B96FE28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036" y="4693884"/>
            <a:ext cx="825774" cy="770166"/>
          </a:xfrm>
          <a:prstGeom prst="rect">
            <a:avLst/>
          </a:prstGeom>
        </p:spPr>
      </p:pic>
      <p:pic>
        <p:nvPicPr>
          <p:cNvPr id="66" name="Picture 65" descr="A yellow outline of leaves&#10;&#10;Description automatically generated">
            <a:extLst>
              <a:ext uri="{FF2B5EF4-FFF2-40B4-BE49-F238E27FC236}">
                <a16:creationId xmlns:a16="http://schemas.microsoft.com/office/drawing/2014/main" id="{DE267E63-E04C-CF1F-7C05-45F29681E68A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995" y="4829242"/>
            <a:ext cx="846128" cy="610301"/>
          </a:xfrm>
          <a:prstGeom prst="rect">
            <a:avLst/>
          </a:prstGeom>
        </p:spPr>
      </p:pic>
      <p:pic>
        <p:nvPicPr>
          <p:cNvPr id="67" name="Picture 66" descr="A yellow line drawing of a magnifying glass&#10;&#10;Description automatically generated">
            <a:extLst>
              <a:ext uri="{FF2B5EF4-FFF2-40B4-BE49-F238E27FC236}">
                <a16:creationId xmlns:a16="http://schemas.microsoft.com/office/drawing/2014/main" id="{25B4472A-797E-6272-C615-8EDB8EB4D6A8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9" y="5669140"/>
            <a:ext cx="766551" cy="744532"/>
          </a:xfrm>
          <a:prstGeom prst="rect">
            <a:avLst/>
          </a:prstGeom>
        </p:spPr>
      </p:pic>
      <p:pic>
        <p:nvPicPr>
          <p:cNvPr id="68" name="Picture 67" descr="A yellow outline of a handshake&#10;&#10;Description automatically generated">
            <a:extLst>
              <a:ext uri="{FF2B5EF4-FFF2-40B4-BE49-F238E27FC236}">
                <a16:creationId xmlns:a16="http://schemas.microsoft.com/office/drawing/2014/main" id="{0A43A64C-1648-D515-9CC9-7198B29C3CE2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978" y="5773039"/>
            <a:ext cx="786701" cy="599449"/>
          </a:xfrm>
          <a:prstGeom prst="rect">
            <a:avLst/>
          </a:prstGeom>
        </p:spPr>
      </p:pic>
      <p:pic>
        <p:nvPicPr>
          <p:cNvPr id="69" name="Picture 68" descr="A yellow flower with leaves&#10;&#10;Description automatically generated">
            <a:extLst>
              <a:ext uri="{FF2B5EF4-FFF2-40B4-BE49-F238E27FC236}">
                <a16:creationId xmlns:a16="http://schemas.microsoft.com/office/drawing/2014/main" id="{80BE8C61-EEB8-6DF3-2F92-FCCD22CC69EE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854" y="5671125"/>
            <a:ext cx="884669" cy="742547"/>
          </a:xfrm>
          <a:prstGeom prst="rect">
            <a:avLst/>
          </a:prstGeom>
        </p:spPr>
      </p:pic>
      <p:pic>
        <p:nvPicPr>
          <p:cNvPr id="70" name="Picture 69" descr="A yellow drop of oil&#10;&#10;Description automatically generated">
            <a:extLst>
              <a:ext uri="{FF2B5EF4-FFF2-40B4-BE49-F238E27FC236}">
                <a16:creationId xmlns:a16="http://schemas.microsoft.com/office/drawing/2014/main" id="{A945405B-7A92-514C-8222-52F43AAC7925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125" y="5656422"/>
            <a:ext cx="582392" cy="769968"/>
          </a:xfrm>
          <a:prstGeom prst="rect">
            <a:avLst/>
          </a:prstGeom>
        </p:spPr>
      </p:pic>
      <p:pic>
        <p:nvPicPr>
          <p:cNvPr id="71" name="Picture 70" descr="A yellow wheat ear on a black background&#10;&#10;Description automatically generated">
            <a:extLst>
              <a:ext uri="{FF2B5EF4-FFF2-40B4-BE49-F238E27FC236}">
                <a16:creationId xmlns:a16="http://schemas.microsoft.com/office/drawing/2014/main" id="{114A2E46-3B11-6353-6803-58924D568130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904" y="5595526"/>
            <a:ext cx="420089" cy="9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62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D98CEF-1AAC-9CD7-4614-92AF1D2BA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428" y="2652387"/>
            <a:ext cx="4910513" cy="949868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INSERT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357B0-C0CD-D106-FF75-494F9E03E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119" y="4288909"/>
            <a:ext cx="1086763" cy="1086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1F825B-BA48-F5BD-E01E-93A0F47AA5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274" y="4523613"/>
            <a:ext cx="1321111" cy="380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9CDAF2-97DE-F905-9CF5-5E127C6A19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087" y="526901"/>
            <a:ext cx="1313225" cy="787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9B778C-4D7A-5D2B-6617-EC3D562101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078" y="1457150"/>
            <a:ext cx="755231" cy="755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05071A-C7FA-13B7-E238-263A390FDC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427" y="177960"/>
            <a:ext cx="1494564" cy="3174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A047F6-0180-B236-AA87-1AC3BEA6F2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496" y="4432369"/>
            <a:ext cx="615239" cy="6808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03ECF4-D662-E9E1-5B01-72E4AE7264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262" y="5764259"/>
            <a:ext cx="770301" cy="753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4B1130-AD7A-F72D-B1E0-C16AD49CD4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414" y="3923796"/>
            <a:ext cx="1534057" cy="3546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8ACD73-96BC-52F1-1C69-FC093822C6A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813" y="4346834"/>
            <a:ext cx="1257664" cy="5102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067008-351B-0E04-1937-72C6D61AED8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462" y="6158706"/>
            <a:ext cx="1247873" cy="586704"/>
          </a:xfrm>
          <a:prstGeom prst="rect">
            <a:avLst/>
          </a:prstGeom>
        </p:spPr>
      </p:pic>
      <p:pic>
        <p:nvPicPr>
          <p:cNvPr id="19" name="Picture 12" descr="Image result for kellogg company">
            <a:extLst>
              <a:ext uri="{FF2B5EF4-FFF2-40B4-BE49-F238E27FC236}">
                <a16:creationId xmlns:a16="http://schemas.microsoft.com/office/drawing/2014/main" id="{B1E86EC9-207A-3C48-C68A-2BAE464092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30" y="4116131"/>
            <a:ext cx="1469361" cy="523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1FC9C6-7872-CEB3-04E4-7E3DFCC59D3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39" y="5904245"/>
            <a:ext cx="530642" cy="786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BA8D5C-240D-4B4E-CDD7-E231B051C3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10" y="1406789"/>
            <a:ext cx="1619251" cy="10795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D59BA1-03AD-A880-712A-625B3A1CE80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29" y="3254953"/>
            <a:ext cx="1073113" cy="6080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A92EBA-A12B-48C7-C690-0393ABC98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435"/>
          <a:stretch/>
        </p:blipFill>
        <p:spPr>
          <a:xfrm>
            <a:off x="3598066" y="499591"/>
            <a:ext cx="1546960" cy="806959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CC7889E-413E-FFD6-3837-D12BD3AE1AC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58" y="1171247"/>
            <a:ext cx="974768" cy="433230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939569A4-0236-93AF-3BA5-85489BA93DC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710" y="222232"/>
            <a:ext cx="1825129" cy="523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8E887C-CB77-4DAC-2B01-4F3D01F3D7C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9295" y="4653930"/>
            <a:ext cx="1248817" cy="642248"/>
          </a:xfrm>
          <a:prstGeom prst="rect">
            <a:avLst/>
          </a:prstGeom>
        </p:spPr>
      </p:pic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C81AF99-8B5A-60B3-3FF8-373B9A80D31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588" y="89201"/>
            <a:ext cx="1416664" cy="5666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847FD3-C2CA-9211-6BD9-8542E5F03BD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05" y="1975809"/>
            <a:ext cx="1516994" cy="4845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B4F620-578C-79C1-CAC6-569B2642159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02" y="2597120"/>
            <a:ext cx="1073113" cy="472170"/>
          </a:xfrm>
          <a:prstGeom prst="rect">
            <a:avLst/>
          </a:prstGeom>
        </p:spPr>
      </p:pic>
      <p:pic>
        <p:nvPicPr>
          <p:cNvPr id="30" name="Picture 2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7B241C-3DD8-24BF-B8A3-9BD456E5B38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071" y="135960"/>
            <a:ext cx="974768" cy="6319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EE678D-A5D0-A0A4-8256-1B48A6E6FAA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451" y="947667"/>
            <a:ext cx="914400" cy="863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1C1741-43A0-4190-699C-540BA7617F4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413" y="5018331"/>
            <a:ext cx="932197" cy="7146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499DBF-5D39-780D-1F60-9A80BA9CFE0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583" y="3985349"/>
            <a:ext cx="1257665" cy="617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DFCDA2D-3114-8F5A-9F01-8F00AFBF5CF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28" y="167078"/>
            <a:ext cx="1173410" cy="586705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29D45191-13C9-37DA-49A3-84CC92CE54E7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042" y="957686"/>
            <a:ext cx="1762924" cy="471196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1F077597-96B8-CCBA-FBB3-8D828D9A791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926" y="2484525"/>
            <a:ext cx="1350023" cy="4023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CDCA3E9-B525-DE33-4009-FC8160E3ECEB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08" y="1759620"/>
            <a:ext cx="1035468" cy="69031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0222130E-E4B7-3B25-5193-AC6A7B1203C8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346" y="1852984"/>
            <a:ext cx="1346301" cy="5969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2E41307-DB32-DB21-59D8-A72A26F74DD5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871" y="6253916"/>
            <a:ext cx="965200" cy="482600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3ED1C1D2-3A02-2C29-6E5E-ABD4DE40B16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02" y="5055578"/>
            <a:ext cx="1299454" cy="435973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9DFCB9CF-C20B-0E5E-A6B6-486E391F628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022" y="1303834"/>
            <a:ext cx="1938561" cy="621092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263508CC-0F9C-CA17-B3E0-D68930779D1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032" y="5286942"/>
            <a:ext cx="1647071" cy="1235303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22E65497-29EA-82B9-50E5-BF94D27950D9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012" y="5682552"/>
            <a:ext cx="1665586" cy="301471"/>
          </a:xfrm>
          <a:prstGeom prst="rect">
            <a:avLst/>
          </a:prstGeom>
        </p:spPr>
      </p:pic>
      <p:pic>
        <p:nvPicPr>
          <p:cNvPr id="44" name="Picture 43" descr="Logo, company name&#10;&#10;Description automatically generated">
            <a:extLst>
              <a:ext uri="{FF2B5EF4-FFF2-40B4-BE49-F238E27FC236}">
                <a16:creationId xmlns:a16="http://schemas.microsoft.com/office/drawing/2014/main" id="{AEF1D021-2B8C-2855-00A5-C7078993E03E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6" y="807379"/>
            <a:ext cx="2062743" cy="1079502"/>
          </a:xfrm>
          <a:prstGeom prst="rect">
            <a:avLst/>
          </a:prstGeom>
        </p:spPr>
      </p:pic>
      <p:pic>
        <p:nvPicPr>
          <p:cNvPr id="45" name="Picture 44" descr="Logo&#10;&#10;Description automatically generated with medium confidence">
            <a:extLst>
              <a:ext uri="{FF2B5EF4-FFF2-40B4-BE49-F238E27FC236}">
                <a16:creationId xmlns:a16="http://schemas.microsoft.com/office/drawing/2014/main" id="{A84D4B74-96EA-FF0F-7230-F66FF4CF2BC0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399" y="5175960"/>
            <a:ext cx="1400948" cy="589657"/>
          </a:xfrm>
          <a:prstGeom prst="rect">
            <a:avLst/>
          </a:prstGeom>
        </p:spPr>
      </p:pic>
      <p:pic>
        <p:nvPicPr>
          <p:cNvPr id="46" name="Picture 45" descr="Logo, company name&#10;&#10;Description automatically generated">
            <a:extLst>
              <a:ext uri="{FF2B5EF4-FFF2-40B4-BE49-F238E27FC236}">
                <a16:creationId xmlns:a16="http://schemas.microsoft.com/office/drawing/2014/main" id="{76D93E60-E669-19DB-F36C-7223E8EBCF6E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619" y="4975893"/>
            <a:ext cx="1472469" cy="9816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CE0A489-35EE-2D64-18D5-C40B96AF77D3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135" y="1841244"/>
            <a:ext cx="1263874" cy="4307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23C6362-6FB1-37DC-FB42-32405B7CA4BF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499" y="5901597"/>
            <a:ext cx="995030" cy="753380"/>
          </a:xfrm>
          <a:prstGeom prst="rect">
            <a:avLst/>
          </a:prstGeom>
        </p:spPr>
      </p:pic>
      <p:pic>
        <p:nvPicPr>
          <p:cNvPr id="49" name="Picture 48" descr="A black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F0E1736-0D9D-60B5-E952-3BAB8BC40F49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674" y="6334256"/>
            <a:ext cx="1552574" cy="28763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FE9EFA9E-21FC-F677-E244-D313792E960D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896" y="6205657"/>
            <a:ext cx="1643738" cy="695365"/>
          </a:xfrm>
          <a:prstGeom prst="rect">
            <a:avLst/>
          </a:prstGeom>
        </p:spPr>
      </p:pic>
      <p:pic>
        <p:nvPicPr>
          <p:cNvPr id="51" name="Picture 50" descr="A blue and red logo&#10;&#10;Description automatically generated with low confidence">
            <a:extLst>
              <a:ext uri="{FF2B5EF4-FFF2-40B4-BE49-F238E27FC236}">
                <a16:creationId xmlns:a16="http://schemas.microsoft.com/office/drawing/2014/main" id="{DB4FDE40-2550-A428-4E81-C329F409B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339" y="2015378"/>
            <a:ext cx="1321905" cy="787458"/>
          </a:xfrm>
          <a:prstGeom prst="rect">
            <a:avLst/>
          </a:prstGeom>
        </p:spPr>
      </p:pic>
      <p:pic>
        <p:nvPicPr>
          <p:cNvPr id="52" name="Picture 51" descr="A picture containing logo, symbol, emblem, trademark&#10;&#10;Description automatically generated">
            <a:extLst>
              <a:ext uri="{FF2B5EF4-FFF2-40B4-BE49-F238E27FC236}">
                <a16:creationId xmlns:a16="http://schemas.microsoft.com/office/drawing/2014/main" id="{E6D7965D-5092-17C8-A288-880D41E5D5FA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820" y="3046370"/>
            <a:ext cx="936138" cy="936138"/>
          </a:xfrm>
          <a:prstGeom prst="rect">
            <a:avLst/>
          </a:prstGeom>
        </p:spPr>
      </p:pic>
      <p:pic>
        <p:nvPicPr>
          <p:cNvPr id="53" name="Picture 2" descr="United States - English">
            <a:extLst>
              <a:ext uri="{FF2B5EF4-FFF2-40B4-BE49-F238E27FC236}">
                <a16:creationId xmlns:a16="http://schemas.microsoft.com/office/drawing/2014/main" id="{2762FBBC-2CEE-727B-C1ED-A387D0AA4E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3" t="10127" r="6702" b="10127"/>
          <a:stretch/>
        </p:blipFill>
        <p:spPr bwMode="auto">
          <a:xfrm>
            <a:off x="10672964" y="5435587"/>
            <a:ext cx="1193624" cy="69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Oatly I the Original Oat Drink Company">
            <a:extLst>
              <a:ext uri="{FF2B5EF4-FFF2-40B4-BE49-F238E27FC236}">
                <a16:creationId xmlns:a16="http://schemas.microsoft.com/office/drawing/2014/main" id="{3C747A88-A6BE-EE5D-DAD7-64DBFC6040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83" t="12615" r="13402" b="14840"/>
          <a:stretch/>
        </p:blipFill>
        <p:spPr bwMode="auto">
          <a:xfrm>
            <a:off x="4515432" y="3981314"/>
            <a:ext cx="890484" cy="8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Environmental Defense Fund">
            <a:extLst>
              <a:ext uri="{FF2B5EF4-FFF2-40B4-BE49-F238E27FC236}">
                <a16:creationId xmlns:a16="http://schemas.microsoft.com/office/drawing/2014/main" id="{C8C173E9-3D64-5EE2-1487-DA854CABE7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78" t="26160" r="10172" b="21476"/>
          <a:stretch/>
        </p:blipFill>
        <p:spPr bwMode="auto">
          <a:xfrm>
            <a:off x="2031649" y="4388416"/>
            <a:ext cx="1600742" cy="55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Precision Conservation Management - Illinois Sustainable Ag Partnership">
            <a:extLst>
              <a:ext uri="{FF2B5EF4-FFF2-40B4-BE49-F238E27FC236}">
                <a16:creationId xmlns:a16="http://schemas.microsoft.com/office/drawing/2014/main" id="{0664A77B-65F4-EA06-6D5B-F6FEDB201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3150" y="922891"/>
            <a:ext cx="1352662" cy="6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8456880D-7C46-3A46-66B6-3F634891FE82}"/>
              </a:ext>
            </a:extLst>
          </p:cNvPr>
          <p:cNvSpPr/>
          <p:nvPr userDrawn="1"/>
        </p:nvSpPr>
        <p:spPr>
          <a:xfrm rot="5400000">
            <a:off x="6160880" y="32956"/>
            <a:ext cx="96315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7659FAE-BF63-6FA6-FBFB-AEDA78E7D833}"/>
              </a:ext>
            </a:extLst>
          </p:cNvPr>
          <p:cNvSpPr/>
          <p:nvPr userDrawn="1"/>
        </p:nvSpPr>
        <p:spPr>
          <a:xfrm rot="5400000">
            <a:off x="6158677" y="-29971"/>
            <a:ext cx="96316" cy="7315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6808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, black, darkness, black and white&#10;&#10;Description automatically generated">
            <a:extLst>
              <a:ext uri="{FF2B5EF4-FFF2-40B4-BE49-F238E27FC236}">
                <a16:creationId xmlns:a16="http://schemas.microsoft.com/office/drawing/2014/main" id="{F784D525-10BF-EE5F-E50F-7D3BC7D34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0" t="27821" r="345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0F0FB7-ED86-1BBA-107D-BB75199543DB}"/>
              </a:ext>
            </a:extLst>
          </p:cNvPr>
          <p:cNvSpPr/>
          <p:nvPr userDrawn="1"/>
        </p:nvSpPr>
        <p:spPr>
          <a:xfrm>
            <a:off x="1" y="4302036"/>
            <a:ext cx="12192000" cy="2590800"/>
          </a:xfrm>
          <a:prstGeom prst="rect">
            <a:avLst/>
          </a:prstGeom>
          <a:solidFill>
            <a:srgbClr val="425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6F3411-02DC-7E84-81B4-5426AAAC44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1352" y="5239995"/>
            <a:ext cx="2949301" cy="7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AFB0A1-2B5C-85A0-8F2F-B2F42751F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1092200"/>
            <a:ext cx="5842000" cy="492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6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6638" y="5630653"/>
            <a:ext cx="9144000" cy="7145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6638" y="6351346"/>
            <a:ext cx="7071360" cy="53105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425035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B1463-D482-13EF-86DE-87624E376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074" y="5902360"/>
            <a:ext cx="2935288" cy="71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B7F43-1BCA-936D-A2F9-B335A47C7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53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0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6638" y="5630653"/>
            <a:ext cx="9144000" cy="7145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6638" y="6351346"/>
            <a:ext cx="7071360" cy="53105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425035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B1463-D482-13EF-86DE-87624E376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074" y="5902360"/>
            <a:ext cx="2935288" cy="71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B7F43-1BCA-936D-A2F9-B335A47C7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53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6638" y="5630653"/>
            <a:ext cx="9144000" cy="7145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6638" y="6351346"/>
            <a:ext cx="7071360" cy="53105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425035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B1463-D482-13EF-86DE-87624E376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074" y="5902360"/>
            <a:ext cx="2935288" cy="71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B7F43-1BCA-936D-A2F9-B335A47C7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53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5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6638" y="5630653"/>
            <a:ext cx="9144000" cy="7145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6638" y="6351346"/>
            <a:ext cx="7071360" cy="53105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425035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B1463-D482-13EF-86DE-87624E376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074" y="5902360"/>
            <a:ext cx="2935288" cy="71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B7F43-1BCA-936D-A2F9-B335A47C7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53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6638" y="5630653"/>
            <a:ext cx="9144000" cy="7145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6638" y="6351346"/>
            <a:ext cx="7071360" cy="53105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425035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B1463-D482-13EF-86DE-87624E376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074" y="5902360"/>
            <a:ext cx="2935288" cy="71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B7F43-1BCA-936D-A2F9-B335A47C7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53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1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5278D2-72F2-0316-AFDE-8817C0B33E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38" y="2055349"/>
            <a:ext cx="9144000" cy="7145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425035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FAC6103-37A7-A49A-F7E2-250D6A80C5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38" y="2776042"/>
            <a:ext cx="7071360" cy="53105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425035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1F376E-659D-EEFB-2FDE-77FFDF3B83A9}"/>
              </a:ext>
            </a:extLst>
          </p:cNvPr>
          <p:cNvSpPr/>
          <p:nvPr userDrawn="1"/>
        </p:nvSpPr>
        <p:spPr>
          <a:xfrm>
            <a:off x="2" y="4526280"/>
            <a:ext cx="12191998" cy="2331720"/>
          </a:xfrm>
          <a:prstGeom prst="rect">
            <a:avLst/>
          </a:prstGeom>
          <a:solidFill>
            <a:srgbClr val="425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5CACE6-2CB2-D90F-2B83-E924B4983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197" y="6035040"/>
            <a:ext cx="2106215" cy="512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D49726-B42D-FFB3-E1F1-E9EF2099C9B1}"/>
              </a:ext>
            </a:extLst>
          </p:cNvPr>
          <p:cNvSpPr/>
          <p:nvPr userDrawn="1"/>
        </p:nvSpPr>
        <p:spPr>
          <a:xfrm>
            <a:off x="0" y="0"/>
            <a:ext cx="12191998" cy="310263"/>
          </a:xfrm>
          <a:prstGeom prst="rect">
            <a:avLst/>
          </a:prstGeom>
          <a:solidFill>
            <a:srgbClr val="425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860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2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3" r:id="rId9"/>
    <p:sldLayoutId id="2147483714" r:id="rId10"/>
    <p:sldLayoutId id="2147483662" r:id="rId11"/>
    <p:sldLayoutId id="2147483681" r:id="rId12"/>
    <p:sldLayoutId id="2147483723" r:id="rId13"/>
    <p:sldLayoutId id="2147483724" r:id="rId14"/>
    <p:sldLayoutId id="2147483725" r:id="rId15"/>
    <p:sldLayoutId id="2147483726" r:id="rId16"/>
    <p:sldLayoutId id="2147483715" r:id="rId17"/>
    <p:sldLayoutId id="2147483716" r:id="rId18"/>
    <p:sldLayoutId id="2147483675" r:id="rId19"/>
    <p:sldLayoutId id="2147483717" r:id="rId20"/>
    <p:sldLayoutId id="2147483722" r:id="rId21"/>
    <p:sldLayoutId id="2147483682" r:id="rId22"/>
    <p:sldLayoutId id="2147483719" r:id="rId23"/>
    <p:sldLayoutId id="2147483729" r:id="rId24"/>
    <p:sldLayoutId id="2147483730" r:id="rId25"/>
    <p:sldLayoutId id="2147483720" r:id="rId26"/>
    <p:sldLayoutId id="2147483721" r:id="rId27"/>
    <p:sldLayoutId id="2147483678" r:id="rId28"/>
    <p:sldLayoutId id="2147483732" r:id="rId29"/>
    <p:sldLayoutId id="2147483731" r:id="rId30"/>
    <p:sldLayoutId id="2147483727" r:id="rId31"/>
    <p:sldLayoutId id="2147483693" r:id="rId32"/>
    <p:sldLayoutId id="214748373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3.png"/><Relationship Id="rId4" Type="http://schemas.openxmlformats.org/officeDocument/2006/relationships/image" Target="../media/image1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39.svg"/><Relationship Id="rId18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diagramData" Target="../diagrams/data1.xml"/><Relationship Id="rId12" Type="http://schemas.openxmlformats.org/officeDocument/2006/relationships/image" Target="../media/image138.png"/><Relationship Id="rId17" Type="http://schemas.openxmlformats.org/officeDocument/2006/relationships/image" Target="../media/image14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7.svg"/><Relationship Id="rId11" Type="http://schemas.microsoft.com/office/2007/relationships/diagramDrawing" Target="../diagrams/drawing1.xml"/><Relationship Id="rId5" Type="http://schemas.openxmlformats.org/officeDocument/2006/relationships/image" Target="../media/image136.png"/><Relationship Id="rId15" Type="http://schemas.openxmlformats.org/officeDocument/2006/relationships/image" Target="../media/image141.sv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45.svg"/><Relationship Id="rId4" Type="http://schemas.openxmlformats.org/officeDocument/2006/relationships/image" Target="../media/image135.sv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sv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9.svg"/><Relationship Id="rId5" Type="http://schemas.openxmlformats.org/officeDocument/2006/relationships/image" Target="../media/image148.png"/><Relationship Id="rId10" Type="http://schemas.openxmlformats.org/officeDocument/2006/relationships/image" Target="../media/image153.svg"/><Relationship Id="rId4" Type="http://schemas.openxmlformats.org/officeDocument/2006/relationships/image" Target="../media/image147.svg"/><Relationship Id="rId9" Type="http://schemas.openxmlformats.org/officeDocument/2006/relationships/image" Target="../media/image1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582" b="-182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711200" y="1680959"/>
            <a:ext cx="10769600" cy="3496083"/>
          </a:xfrm>
          <a:custGeom>
            <a:avLst/>
            <a:gdLst/>
            <a:ahLst/>
            <a:cxnLst/>
            <a:rect l="l" t="t" r="r" b="b"/>
            <a:pathLst>
              <a:path w="4924905" h="1381169">
                <a:moveTo>
                  <a:pt x="0" y="0"/>
                </a:moveTo>
                <a:lnTo>
                  <a:pt x="4924905" y="0"/>
                </a:lnTo>
                <a:lnTo>
                  <a:pt x="4924905" y="1381169"/>
                </a:lnTo>
                <a:lnTo>
                  <a:pt x="0" y="1381169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solidFill>
              <a:srgbClr val="861F41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138192" y="2561648"/>
            <a:ext cx="11915617" cy="17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5"/>
              </a:lnSpc>
              <a:spcBef>
                <a:spcPct val="0"/>
              </a:spcBef>
            </a:pPr>
            <a:endParaRPr sz="1200" dirty="0">
              <a:solidFill>
                <a:srgbClr val="861F41"/>
              </a:solidFill>
            </a:endParaRPr>
          </a:p>
          <a:p>
            <a:pPr algn="ctr">
              <a:lnSpc>
                <a:spcPts val="4933"/>
              </a:lnSpc>
            </a:pPr>
            <a:r>
              <a:rPr lang="en-US" sz="6400" dirty="0">
                <a:solidFill>
                  <a:srgbClr val="861F41"/>
                </a:solidFill>
                <a:latin typeface="Aptos ExtraBold" panose="020B0004020202020204" pitchFamily="34" charset="0"/>
              </a:rPr>
              <a:t>Alliance to Advance</a:t>
            </a:r>
          </a:p>
          <a:p>
            <a:pPr algn="ctr">
              <a:lnSpc>
                <a:spcPts val="4933"/>
              </a:lnSpc>
            </a:pPr>
            <a:r>
              <a:rPr lang="en-US" sz="6400" dirty="0">
                <a:solidFill>
                  <a:srgbClr val="861F41"/>
                </a:solidFill>
                <a:latin typeface="Aptos ExtraBold" panose="020B0004020202020204" pitchFamily="34" charset="0"/>
              </a:rPr>
              <a:t>Climate-Smart Agriculture</a:t>
            </a:r>
            <a:endParaRPr lang="en-US" sz="4933" dirty="0">
              <a:solidFill>
                <a:srgbClr val="861F41"/>
              </a:solidFill>
              <a:latin typeface="Acherus Grotesque Bold"/>
            </a:endParaRPr>
          </a:p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7" dirty="0">
                <a:solidFill>
                  <a:srgbClr val="861F41"/>
                </a:solidFill>
                <a:latin typeface="Acherus Grotesque Light"/>
              </a:rPr>
              <a:t>www.allianceforcsa.org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D6316D-8A73-481F-F854-57878150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1014" y="-218700"/>
            <a:ext cx="3641203" cy="94986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Companion document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EFE4B27-1667-01DD-3B99-FBD223E6DC16}"/>
              </a:ext>
            </a:extLst>
          </p:cNvPr>
          <p:cNvSpPr txBox="1">
            <a:spLocks/>
          </p:cNvSpPr>
          <p:nvPr/>
        </p:nvSpPr>
        <p:spPr>
          <a:xfrm>
            <a:off x="557599" y="651569"/>
            <a:ext cx="10424884" cy="9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42503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Components of the companion document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80726-646A-8DF6-45D2-0F823911398B}"/>
              </a:ext>
            </a:extLst>
          </p:cNvPr>
          <p:cNvSpPr/>
          <p:nvPr/>
        </p:nvSpPr>
        <p:spPr>
          <a:xfrm>
            <a:off x="471623" y="1685584"/>
            <a:ext cx="11250325" cy="897874"/>
          </a:xfrm>
          <a:prstGeom prst="rect">
            <a:avLst/>
          </a:prstGeom>
          <a:solidFill>
            <a:srgbClr val="6B81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/>
              <a:t>Technical explanations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A586AD-E1C2-4B8F-011F-B3386A3C03D0}"/>
              </a:ext>
            </a:extLst>
          </p:cNvPr>
          <p:cNvSpPr/>
          <p:nvPr/>
        </p:nvSpPr>
        <p:spPr>
          <a:xfrm>
            <a:off x="471621" y="2766757"/>
            <a:ext cx="11250325" cy="1189639"/>
          </a:xfrm>
          <a:prstGeom prst="rect">
            <a:avLst/>
          </a:prstGeom>
          <a:solidFill>
            <a:srgbClr val="425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/>
              <a:t>Education</a:t>
            </a:r>
          </a:p>
          <a:p>
            <a:pPr algn="ctr"/>
            <a:r>
              <a:rPr lang="en-US" sz="2500" dirty="0"/>
              <a:t>What does this mean and why you would care?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5EADD7-B710-9BCE-DBE4-BA5BF9276961}"/>
              </a:ext>
            </a:extLst>
          </p:cNvPr>
          <p:cNvSpPr/>
          <p:nvPr/>
        </p:nvSpPr>
        <p:spPr>
          <a:xfrm>
            <a:off x="471621" y="4153478"/>
            <a:ext cx="11250325" cy="1707498"/>
          </a:xfrm>
          <a:prstGeom prst="rect">
            <a:avLst/>
          </a:prstGeom>
          <a:solidFill>
            <a:srgbClr val="102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3500" b="1" dirty="0"/>
              <a:t>Uses</a:t>
            </a:r>
          </a:p>
          <a:p>
            <a:pPr algn="ctr"/>
            <a:r>
              <a:rPr lang="en-US" sz="2500" dirty="0"/>
              <a:t>Marketing, carbon offset markets, Scope 3 or supply chain programs, </a:t>
            </a:r>
          </a:p>
          <a:p>
            <a:pPr algn="ctr"/>
            <a:r>
              <a:rPr lang="en-US" sz="2500" dirty="0"/>
              <a:t>state and federal government programs, preferential financing and loans</a:t>
            </a:r>
          </a:p>
        </p:txBody>
      </p:sp>
    </p:spTree>
    <p:extLst>
      <p:ext uri="{BB962C8B-B14F-4D97-AF65-F5344CB8AC3E}">
        <p14:creationId xmlns:p14="http://schemas.microsoft.com/office/powerpoint/2010/main" val="299452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D2F67-819A-B866-6BBB-B4288CBF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9B9745-205E-4266-28D8-5E9DAF70F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179" y="4847423"/>
            <a:ext cx="11334883" cy="1388124"/>
          </a:xfrm>
        </p:spPr>
        <p:txBody>
          <a:bodyPr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Units of each metric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Preparing for the Alliance dashboard power down</a:t>
            </a:r>
          </a:p>
          <a:p>
            <a:pPr marL="228600" indent="0"/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0A434E-2798-CD80-D929-41F26CA9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1014" y="-218700"/>
            <a:ext cx="3641203" cy="94986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Companion document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1C12BF3-F99A-BC62-F2D0-7AD581808BE4}"/>
              </a:ext>
            </a:extLst>
          </p:cNvPr>
          <p:cNvSpPr txBox="1">
            <a:spLocks/>
          </p:cNvSpPr>
          <p:nvPr/>
        </p:nvSpPr>
        <p:spPr>
          <a:xfrm>
            <a:off x="557599" y="365127"/>
            <a:ext cx="10424884" cy="9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42503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Technical explanations</a:t>
            </a:r>
          </a:p>
        </p:txBody>
      </p:sp>
      <p:pic>
        <p:nvPicPr>
          <p:cNvPr id="9" name="Picture 8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96A85801-4126-7D8A-7CBB-00E20EBB3B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8" y="1314995"/>
            <a:ext cx="11169607" cy="33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0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29B2E-7B87-CAC9-42D3-A820D841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9909166-DDBF-1D3B-9E53-FC4BD8E7B65C}"/>
              </a:ext>
            </a:extLst>
          </p:cNvPr>
          <p:cNvSpPr txBox="1">
            <a:spLocks/>
          </p:cNvSpPr>
          <p:nvPr/>
        </p:nvSpPr>
        <p:spPr>
          <a:xfrm>
            <a:off x="557599" y="365127"/>
            <a:ext cx="10424884" cy="9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42503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sz="3200" dirty="0"/>
              <a:t>Show how to step to private / public programs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CBC29-A106-D716-FDBF-5716A60D51F3}"/>
              </a:ext>
            </a:extLst>
          </p:cNvPr>
          <p:cNvGrpSpPr/>
          <p:nvPr/>
        </p:nvGrpSpPr>
        <p:grpSpPr>
          <a:xfrm>
            <a:off x="8119484" y="1542633"/>
            <a:ext cx="2750098" cy="1361292"/>
            <a:chOff x="6031299" y="1433936"/>
            <a:chExt cx="3389766" cy="2870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86F9DA-3705-CBFC-A4B3-8E5627E3D339}"/>
                </a:ext>
              </a:extLst>
            </p:cNvPr>
            <p:cNvSpPr/>
            <p:nvPr/>
          </p:nvSpPr>
          <p:spPr>
            <a:xfrm>
              <a:off x="6031300" y="1433936"/>
              <a:ext cx="3389763" cy="590422"/>
            </a:xfrm>
            <a:prstGeom prst="rect">
              <a:avLst/>
            </a:prstGeom>
            <a:solidFill>
              <a:srgbClr val="1026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Carbon Markets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CB5005-D7B3-E141-1D10-FACA5FBD0E2C}"/>
                </a:ext>
              </a:extLst>
            </p:cNvPr>
            <p:cNvSpPr/>
            <p:nvPr/>
          </p:nvSpPr>
          <p:spPr>
            <a:xfrm>
              <a:off x="6031299" y="2186457"/>
              <a:ext cx="3389764" cy="590422"/>
            </a:xfrm>
            <a:prstGeom prst="rect">
              <a:avLst/>
            </a:prstGeom>
            <a:solidFill>
              <a:srgbClr val="1026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Scope 3 Programs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5F1020-B2C7-9AAD-1F84-F793B2454049}"/>
                </a:ext>
              </a:extLst>
            </p:cNvPr>
            <p:cNvSpPr/>
            <p:nvPr/>
          </p:nvSpPr>
          <p:spPr>
            <a:xfrm>
              <a:off x="6031300" y="2950030"/>
              <a:ext cx="3389765" cy="590422"/>
            </a:xfrm>
            <a:prstGeom prst="rect">
              <a:avLst/>
            </a:prstGeom>
            <a:solidFill>
              <a:srgbClr val="1026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State/Federal Cost-Share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D4B41B-8440-0531-D46A-5EDE96EA84B9}"/>
                </a:ext>
              </a:extLst>
            </p:cNvPr>
            <p:cNvSpPr/>
            <p:nvPr/>
          </p:nvSpPr>
          <p:spPr>
            <a:xfrm>
              <a:off x="6031300" y="3713603"/>
              <a:ext cx="3389763" cy="590422"/>
            </a:xfrm>
            <a:prstGeom prst="rect">
              <a:avLst/>
            </a:prstGeom>
            <a:solidFill>
              <a:srgbClr val="1026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Preferential Financing</a:t>
              </a:r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2EB1FA4C-5D20-96E4-B818-C70FF351E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149376"/>
              </p:ext>
            </p:extLst>
          </p:nvPr>
        </p:nvGraphicFramePr>
        <p:xfrm>
          <a:off x="1141185" y="3131563"/>
          <a:ext cx="9909630" cy="368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ome - Alliance to Advance Climate-Smart Agriculture">
            <a:extLst>
              <a:ext uri="{FF2B5EF4-FFF2-40B4-BE49-F238E27FC236}">
                <a16:creationId xmlns:a16="http://schemas.microsoft.com/office/drawing/2014/main" id="{8F92EA03-E1A5-BB8D-24D8-8968D792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892" y="1467444"/>
            <a:ext cx="3171024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l Agriculture Agroforestry and Forestry Cropland , Pasture and Range  COMET-Farm is an easy-to-use, web based, whole farm a">
            <a:extLst>
              <a:ext uri="{FF2B5EF4-FFF2-40B4-BE49-F238E27FC236}">
                <a16:creationId xmlns:a16="http://schemas.microsoft.com/office/drawing/2014/main" id="{865F8A5B-CF9F-4DFD-22BD-915A97A1E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391"/>
          <a:stretch>
            <a:fillRect/>
          </a:stretch>
        </p:blipFill>
        <p:spPr bwMode="auto">
          <a:xfrm>
            <a:off x="1075869" y="3265996"/>
            <a:ext cx="2172117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ster 2016 RCD Ontario CA Presentation">
            <a:extLst>
              <a:ext uri="{FF2B5EF4-FFF2-40B4-BE49-F238E27FC236}">
                <a16:creationId xmlns:a16="http://schemas.microsoft.com/office/drawing/2014/main" id="{13D2938F-52AF-A2D7-724A-7BAF7112E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858" b="40398"/>
          <a:stretch>
            <a:fillRect/>
          </a:stretch>
        </p:blipFill>
        <p:spPr bwMode="auto">
          <a:xfrm>
            <a:off x="1057162" y="2428747"/>
            <a:ext cx="3345316" cy="5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5D7923-5BC9-EA76-E512-15C43F756C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4882" y="1314995"/>
            <a:ext cx="1788521" cy="23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6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03407-3E3D-4972-B062-C7F5C0414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069D20E-D84D-3515-9E27-B86B59074BD7}"/>
              </a:ext>
            </a:extLst>
          </p:cNvPr>
          <p:cNvSpPr txBox="1">
            <a:spLocks/>
          </p:cNvSpPr>
          <p:nvPr/>
        </p:nvSpPr>
        <p:spPr>
          <a:xfrm>
            <a:off x="557599" y="365127"/>
            <a:ext cx="10424884" cy="9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42503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Carbon Offset Markets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5DEF2F-F827-5EA6-250A-B759FF994AE1}"/>
              </a:ext>
            </a:extLst>
          </p:cNvPr>
          <p:cNvSpPr/>
          <p:nvPr/>
        </p:nvSpPr>
        <p:spPr>
          <a:xfrm>
            <a:off x="557599" y="2819707"/>
            <a:ext cx="5411401" cy="3227999"/>
          </a:xfrm>
          <a:prstGeom prst="rect">
            <a:avLst/>
          </a:prstGeom>
          <a:solidFill>
            <a:schemeClr val="bg1"/>
          </a:solidFill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Sign and fulfill contract to get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Sometimes get technical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Historical data is often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Payments can range from $5/acre up to $35/acre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Farm data, soil sampling, site visits, and satellite imagery may be used to verify practices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F5D6F8-DB0D-2265-B350-56CF57B1F8ED}"/>
              </a:ext>
            </a:extLst>
          </p:cNvPr>
          <p:cNvSpPr/>
          <p:nvPr/>
        </p:nvSpPr>
        <p:spPr>
          <a:xfrm>
            <a:off x="557599" y="2478474"/>
            <a:ext cx="5411401" cy="333064"/>
          </a:xfrm>
          <a:prstGeom prst="rect">
            <a:avLst/>
          </a:prstGeom>
          <a:solidFill>
            <a:srgbClr val="425035"/>
          </a:solidFill>
          <a:ln>
            <a:solidFill>
              <a:srgbClr val="4250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Producer Perspective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09C1AF-E343-4F54-98FD-E7BC9B551FB8}"/>
              </a:ext>
            </a:extLst>
          </p:cNvPr>
          <p:cNvSpPr/>
          <p:nvPr/>
        </p:nvSpPr>
        <p:spPr>
          <a:xfrm>
            <a:off x="571499" y="1314995"/>
            <a:ext cx="11049002" cy="944777"/>
          </a:xfrm>
          <a:prstGeom prst="rect">
            <a:avLst/>
          </a:prstGeom>
          <a:solidFill>
            <a:srgbClr val="6B814E"/>
          </a:solidFill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bg1"/>
                </a:solidFill>
              </a:rPr>
              <a:t>A producer implements new practices that reduce or sequester carbon, which generates a “credit.” Buyers can purchase these credits on a marketplace.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303B746-CCA9-EBBE-CAD6-DD2858D7447D}"/>
              </a:ext>
            </a:extLst>
          </p:cNvPr>
          <p:cNvSpPr/>
          <p:nvPr/>
        </p:nvSpPr>
        <p:spPr>
          <a:xfrm>
            <a:off x="6209100" y="2819707"/>
            <a:ext cx="5411401" cy="3227999"/>
          </a:xfrm>
          <a:prstGeom prst="rect">
            <a:avLst/>
          </a:prstGeom>
          <a:noFill/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453767-F3B9-1175-4486-561DF7A4B573}"/>
              </a:ext>
            </a:extLst>
          </p:cNvPr>
          <p:cNvSpPr/>
          <p:nvPr/>
        </p:nvSpPr>
        <p:spPr>
          <a:xfrm>
            <a:off x="6209100" y="2478474"/>
            <a:ext cx="5411401" cy="333064"/>
          </a:xfrm>
          <a:prstGeom prst="rect">
            <a:avLst/>
          </a:prstGeom>
          <a:solidFill>
            <a:srgbClr val="425035"/>
          </a:solidFill>
          <a:ln>
            <a:solidFill>
              <a:srgbClr val="4250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Key Project Developers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3F86BC-0561-7813-136A-3B4AA438DB12}"/>
              </a:ext>
            </a:extLst>
          </p:cNvPr>
          <p:cNvGrpSpPr/>
          <p:nvPr/>
        </p:nvGrpSpPr>
        <p:grpSpPr>
          <a:xfrm>
            <a:off x="6547882" y="2907867"/>
            <a:ext cx="4724524" cy="3040286"/>
            <a:chOff x="663905" y="3301404"/>
            <a:chExt cx="5248497" cy="3377469"/>
          </a:xfrm>
        </p:grpSpPr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64C383BD-B1DA-8798-B1F3-569F2A82D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2745" y="3390847"/>
              <a:ext cx="2789300" cy="89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Truterra: Your Sustainability and ...">
              <a:extLst>
                <a:ext uri="{FF2B5EF4-FFF2-40B4-BE49-F238E27FC236}">
                  <a16:creationId xmlns:a16="http://schemas.microsoft.com/office/drawing/2014/main" id="{7C0C4627-1F87-81DC-61D8-C204D6472E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59"/>
            <a:stretch/>
          </p:blipFill>
          <p:spPr bwMode="auto">
            <a:xfrm>
              <a:off x="663905" y="4349440"/>
              <a:ext cx="341214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Indigo Ag debuts new identity for its ...">
              <a:extLst>
                <a:ext uri="{FF2B5EF4-FFF2-40B4-BE49-F238E27FC236}">
                  <a16:creationId xmlns:a16="http://schemas.microsoft.com/office/drawing/2014/main" id="{63A3F7A0-0F7B-2946-BB9B-49DFB9377B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980" b="16169"/>
            <a:stretch/>
          </p:blipFill>
          <p:spPr bwMode="auto">
            <a:xfrm>
              <a:off x="3701765" y="3301404"/>
              <a:ext cx="2210637" cy="760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Bayer Centralizes and Standardizes Data ...">
              <a:extLst>
                <a:ext uri="{FF2B5EF4-FFF2-40B4-BE49-F238E27FC236}">
                  <a16:creationId xmlns:a16="http://schemas.microsoft.com/office/drawing/2014/main" id="{AA56A20D-9880-A26C-858E-182443EB2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053" y="4085131"/>
              <a:ext cx="1740301" cy="155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A347CF67-243B-A05A-1906-1DB9D4865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45" y="5929969"/>
              <a:ext cx="2582215" cy="584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0">
              <a:extLst>
                <a:ext uri="{FF2B5EF4-FFF2-40B4-BE49-F238E27FC236}">
                  <a16:creationId xmlns:a16="http://schemas.microsoft.com/office/drawing/2014/main" id="{5E2613FA-48A3-B613-EE33-DF5051B36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268" y="5761139"/>
              <a:ext cx="2055725" cy="91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92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03982-46CC-768B-9A08-EC98CBF74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BC667DF-015C-0988-4BDF-E2D29189FD83}"/>
              </a:ext>
            </a:extLst>
          </p:cNvPr>
          <p:cNvSpPr txBox="1">
            <a:spLocks/>
          </p:cNvSpPr>
          <p:nvPr/>
        </p:nvSpPr>
        <p:spPr>
          <a:xfrm>
            <a:off x="557599" y="365127"/>
            <a:ext cx="10424884" cy="9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42503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Scope 3 &amp; Supply Chain Programs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14CAB6-2671-11F9-59AC-9F54DD24CE52}"/>
              </a:ext>
            </a:extLst>
          </p:cNvPr>
          <p:cNvSpPr/>
          <p:nvPr/>
        </p:nvSpPr>
        <p:spPr>
          <a:xfrm>
            <a:off x="557599" y="2819707"/>
            <a:ext cx="5411401" cy="3227999"/>
          </a:xfrm>
          <a:prstGeom prst="rect">
            <a:avLst/>
          </a:prstGeom>
          <a:solidFill>
            <a:schemeClr val="bg1"/>
          </a:solidFill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Companies work with on-the-ground partners to implement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Technical assistance may be offered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Outcomes are modeled through third-party MRV, which may require farm data, soil sampling, and site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Farmers can sometimes stack outcomes (e.g. carbon with water and biodiversity)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Practices may be funded for only one crop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9E650-A948-EF89-AABA-FBDB716E172E}"/>
              </a:ext>
            </a:extLst>
          </p:cNvPr>
          <p:cNvSpPr/>
          <p:nvPr/>
        </p:nvSpPr>
        <p:spPr>
          <a:xfrm>
            <a:off x="557599" y="2478474"/>
            <a:ext cx="5411401" cy="333064"/>
          </a:xfrm>
          <a:prstGeom prst="rect">
            <a:avLst/>
          </a:prstGeom>
          <a:solidFill>
            <a:srgbClr val="425035"/>
          </a:solidFill>
          <a:ln>
            <a:solidFill>
              <a:srgbClr val="4250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Producer Perspective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D1AF3C-085A-BAA3-D999-0971ED20D352}"/>
              </a:ext>
            </a:extLst>
          </p:cNvPr>
          <p:cNvSpPr/>
          <p:nvPr/>
        </p:nvSpPr>
        <p:spPr>
          <a:xfrm>
            <a:off x="571499" y="1314995"/>
            <a:ext cx="11049002" cy="944777"/>
          </a:xfrm>
          <a:prstGeom prst="rect">
            <a:avLst/>
          </a:prstGeom>
          <a:solidFill>
            <a:srgbClr val="6B814E"/>
          </a:solidFill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Companies with Science Based Targets establish insetting programs within their supply chain. Producers that grow their ingredients can participate in delivering carbon and ecosystem outcomes.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8E9607-E965-AD56-9B29-252304E2DFE1}"/>
              </a:ext>
            </a:extLst>
          </p:cNvPr>
          <p:cNvSpPr/>
          <p:nvPr/>
        </p:nvSpPr>
        <p:spPr>
          <a:xfrm>
            <a:off x="6209100" y="2819707"/>
            <a:ext cx="5411401" cy="3227999"/>
          </a:xfrm>
          <a:prstGeom prst="rect">
            <a:avLst/>
          </a:prstGeom>
          <a:noFill/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17F52D-BEC7-1619-C05B-58DED0862B9E}"/>
              </a:ext>
            </a:extLst>
          </p:cNvPr>
          <p:cNvSpPr/>
          <p:nvPr/>
        </p:nvSpPr>
        <p:spPr>
          <a:xfrm>
            <a:off x="6209100" y="2478474"/>
            <a:ext cx="5411401" cy="333064"/>
          </a:xfrm>
          <a:prstGeom prst="rect">
            <a:avLst/>
          </a:prstGeom>
          <a:solidFill>
            <a:srgbClr val="425035"/>
          </a:solidFill>
          <a:ln>
            <a:solidFill>
              <a:srgbClr val="4250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 Project Developers and Companies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B1FD9A-5CCB-E48D-7228-BEBDE12099B8}"/>
              </a:ext>
            </a:extLst>
          </p:cNvPr>
          <p:cNvGrpSpPr/>
          <p:nvPr/>
        </p:nvGrpSpPr>
        <p:grpSpPr>
          <a:xfrm>
            <a:off x="6393136" y="2990599"/>
            <a:ext cx="5061448" cy="2900797"/>
            <a:chOff x="6431636" y="2932849"/>
            <a:chExt cx="5061448" cy="290079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C3B92FD-2071-BF79-EB7B-D1DD39A0E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955" y="2932849"/>
              <a:ext cx="2699045" cy="75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estlé - Wikipedia">
              <a:extLst>
                <a:ext uri="{FF2B5EF4-FFF2-40B4-BE49-F238E27FC236}">
                  <a16:creationId xmlns:a16="http://schemas.microsoft.com/office/drawing/2014/main" id="{2E95061B-9D53-F3E0-F0E8-B8B4916203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328" y="5142048"/>
              <a:ext cx="1319461" cy="40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ESMC Partners with the Conservation Innovation Fund to ...">
              <a:extLst>
                <a:ext uri="{FF2B5EF4-FFF2-40B4-BE49-F238E27FC236}">
                  <a16:creationId xmlns:a16="http://schemas.microsoft.com/office/drawing/2014/main" id="{DEBF6643-28F1-B4F4-9A42-9523B0C594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79855" y="3038300"/>
              <a:ext cx="1922313" cy="886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oil and Water Outcomes Fund">
              <a:extLst>
                <a:ext uri="{FF2B5EF4-FFF2-40B4-BE49-F238E27FC236}">
                  <a16:creationId xmlns:a16="http://schemas.microsoft.com/office/drawing/2014/main" id="{347EBF89-6161-DD52-4F56-D8A15B1232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17805" y="4091527"/>
              <a:ext cx="3175279" cy="68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mithfield Debuts Food Video">
              <a:extLst>
                <a:ext uri="{FF2B5EF4-FFF2-40B4-BE49-F238E27FC236}">
                  <a16:creationId xmlns:a16="http://schemas.microsoft.com/office/drawing/2014/main" id="{173029B8-102E-EB09-25DC-3944DDBB67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889" y="4942568"/>
              <a:ext cx="3175279" cy="891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argill - Wikipedia">
              <a:extLst>
                <a:ext uri="{FF2B5EF4-FFF2-40B4-BE49-F238E27FC236}">
                  <a16:creationId xmlns:a16="http://schemas.microsoft.com/office/drawing/2014/main" id="{5E82AC5C-5A3C-C579-3C1B-1154EA21C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636" y="3977417"/>
              <a:ext cx="1758752" cy="787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567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9BEAB-76BB-446B-F0AD-FC8C9721D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55783D6-BDD0-1623-3C8D-6B29D836D111}"/>
              </a:ext>
            </a:extLst>
          </p:cNvPr>
          <p:cNvSpPr txBox="1">
            <a:spLocks/>
          </p:cNvSpPr>
          <p:nvPr/>
        </p:nvSpPr>
        <p:spPr>
          <a:xfrm>
            <a:off x="557599" y="365127"/>
            <a:ext cx="10424884" cy="9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42503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State and Federal Government Programs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980D4C-84AF-CFEF-CE22-42922B62234B}"/>
              </a:ext>
            </a:extLst>
          </p:cNvPr>
          <p:cNvSpPr/>
          <p:nvPr/>
        </p:nvSpPr>
        <p:spPr>
          <a:xfrm>
            <a:off x="557599" y="2819707"/>
            <a:ext cx="5411401" cy="3227999"/>
          </a:xfrm>
          <a:prstGeom prst="rect">
            <a:avLst/>
          </a:prstGeom>
          <a:solidFill>
            <a:schemeClr val="bg1"/>
          </a:solidFill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Cost-share programs can be practice-based and not require quantification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Contracts can range from 1 year to 30+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Technical assistance may be offered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Incentives can be per-acre or per-project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Practices include cover crops, no or reduced till, nutrient management, biodiversity, land use conversion, etc.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5A5747-5825-F043-AD46-35EB788C8817}"/>
              </a:ext>
            </a:extLst>
          </p:cNvPr>
          <p:cNvSpPr/>
          <p:nvPr/>
        </p:nvSpPr>
        <p:spPr>
          <a:xfrm>
            <a:off x="557599" y="2478474"/>
            <a:ext cx="5411401" cy="333064"/>
          </a:xfrm>
          <a:prstGeom prst="rect">
            <a:avLst/>
          </a:prstGeom>
          <a:solidFill>
            <a:srgbClr val="425035"/>
          </a:solidFill>
          <a:ln>
            <a:solidFill>
              <a:srgbClr val="4250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Producer Perspective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C780E7-B523-C945-31ED-D4A1EC95B14F}"/>
              </a:ext>
            </a:extLst>
          </p:cNvPr>
          <p:cNvSpPr/>
          <p:nvPr/>
        </p:nvSpPr>
        <p:spPr>
          <a:xfrm>
            <a:off x="571499" y="1314995"/>
            <a:ext cx="11049002" cy="944777"/>
          </a:xfrm>
          <a:prstGeom prst="rect">
            <a:avLst/>
          </a:prstGeom>
          <a:solidFill>
            <a:srgbClr val="6B814E"/>
          </a:solidFill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bg1"/>
                </a:solidFill>
              </a:rPr>
              <a:t>State and federal governments, as well as other public/private funders, may offer cost-share programs that reduce the financial burden of implementing conservation practices.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AB3FD7-4ADD-5489-A19D-24318062D838}"/>
              </a:ext>
            </a:extLst>
          </p:cNvPr>
          <p:cNvSpPr/>
          <p:nvPr/>
        </p:nvSpPr>
        <p:spPr>
          <a:xfrm>
            <a:off x="6209100" y="2819707"/>
            <a:ext cx="5411401" cy="3227999"/>
          </a:xfrm>
          <a:prstGeom prst="rect">
            <a:avLst/>
          </a:prstGeom>
          <a:solidFill>
            <a:schemeClr val="bg1"/>
          </a:solidFill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Minnesota Board of Water and Soil Resources works with local Soil and Water Conservation Districts (SWCDs) to offer cost-share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Eligible practices include erosion control, water quality improvements, habitat enhancement, biodiversity, energy conservation, climate resiliency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 to 100% cost-share is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Each SWCD adapts the program, including the amount of cost-share and the availability of technical assistance.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4C287C-8914-9984-3229-BE9071D15FCD}"/>
              </a:ext>
            </a:extLst>
          </p:cNvPr>
          <p:cNvSpPr/>
          <p:nvPr/>
        </p:nvSpPr>
        <p:spPr>
          <a:xfrm>
            <a:off x="6209100" y="2478474"/>
            <a:ext cx="5411401" cy="333064"/>
          </a:xfrm>
          <a:prstGeom prst="rect">
            <a:avLst/>
          </a:prstGeom>
          <a:solidFill>
            <a:srgbClr val="425035"/>
          </a:solidFill>
          <a:ln>
            <a:solidFill>
              <a:srgbClr val="4250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Example: Conservation Contracts Program in MN</a:t>
            </a:r>
          </a:p>
        </p:txBody>
      </p:sp>
    </p:spTree>
    <p:extLst>
      <p:ext uri="{BB962C8B-B14F-4D97-AF65-F5344CB8AC3E}">
        <p14:creationId xmlns:p14="http://schemas.microsoft.com/office/powerpoint/2010/main" val="201690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C0EC6-D497-D60D-1812-74C050B0E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21BADD2-ADA9-41F5-9F8F-399C42277D16}"/>
              </a:ext>
            </a:extLst>
          </p:cNvPr>
          <p:cNvSpPr txBox="1">
            <a:spLocks/>
          </p:cNvSpPr>
          <p:nvPr/>
        </p:nvSpPr>
        <p:spPr>
          <a:xfrm>
            <a:off x="557599" y="365127"/>
            <a:ext cx="10424884" cy="9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42503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Preferential Financing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0A70A9-5905-810D-2339-0112F28003F6}"/>
              </a:ext>
            </a:extLst>
          </p:cNvPr>
          <p:cNvSpPr/>
          <p:nvPr/>
        </p:nvSpPr>
        <p:spPr>
          <a:xfrm>
            <a:off x="571499" y="1314995"/>
            <a:ext cx="11049002" cy="944777"/>
          </a:xfrm>
          <a:prstGeom prst="rect">
            <a:avLst/>
          </a:prstGeom>
          <a:solidFill>
            <a:srgbClr val="6B814E"/>
          </a:solidFill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Growers implementing conservation practices may be eligible for low-interest “green” loans or preferential insurance options. This space is not as defined as cost-share programs.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B44ED7-E1D8-05D2-FF0B-D9E434D776B4}"/>
              </a:ext>
            </a:extLst>
          </p:cNvPr>
          <p:cNvSpPr/>
          <p:nvPr/>
        </p:nvSpPr>
        <p:spPr>
          <a:xfrm>
            <a:off x="557599" y="2819707"/>
            <a:ext cx="5411401" cy="3227999"/>
          </a:xfrm>
          <a:prstGeom prst="rect">
            <a:avLst/>
          </a:prstGeom>
          <a:solidFill>
            <a:schemeClr val="bg1"/>
          </a:solidFill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Can be operating loans or land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Lending programs may offer lower interest rates or longer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Often reward both early and new adopters of regenerative ag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Some programs don’t require practice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Producers generally submit data on practices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Loans can often be used towards expenses not only associated with regenerative activities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FB3B1-3EAD-430F-5D30-A5A53E636B16}"/>
              </a:ext>
            </a:extLst>
          </p:cNvPr>
          <p:cNvSpPr/>
          <p:nvPr/>
        </p:nvSpPr>
        <p:spPr>
          <a:xfrm>
            <a:off x="557599" y="2478474"/>
            <a:ext cx="5411401" cy="333064"/>
          </a:xfrm>
          <a:prstGeom prst="rect">
            <a:avLst/>
          </a:prstGeom>
          <a:solidFill>
            <a:srgbClr val="425035"/>
          </a:solidFill>
          <a:ln>
            <a:solidFill>
              <a:srgbClr val="4250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Producer Perspective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05CD0-A76C-E9AE-3779-0F8F4D198F7D}"/>
              </a:ext>
            </a:extLst>
          </p:cNvPr>
          <p:cNvSpPr/>
          <p:nvPr/>
        </p:nvSpPr>
        <p:spPr>
          <a:xfrm>
            <a:off x="6209100" y="2819707"/>
            <a:ext cx="5411401" cy="3227999"/>
          </a:xfrm>
          <a:prstGeom prst="rect">
            <a:avLst/>
          </a:prstGeom>
          <a:solidFill>
            <a:schemeClr val="bg1"/>
          </a:solidFill>
          <a:ln>
            <a:solidFill>
              <a:srgbClr val="6B81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By Farmer Business Network (FBN), Environmental Defense Fund (EDF), and Gradable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Producers receive discounted interest rates, with a rebate ranging from 0.25% to 0.5%, or savings up to $5,600 in interest payments per year, on newly financed land for 7 years. Farmers must have a minimum credit score of 680.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Loan size ranges from $125,000 to $1,500,000.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discounts come as a rebate, after producers implement sustainable soil and water health practices and meet environmental benchmarks.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16B6D-80BE-28D5-2D92-5071ACF87917}"/>
              </a:ext>
            </a:extLst>
          </p:cNvPr>
          <p:cNvSpPr/>
          <p:nvPr/>
        </p:nvSpPr>
        <p:spPr>
          <a:xfrm>
            <a:off x="6209100" y="2478474"/>
            <a:ext cx="5411401" cy="333064"/>
          </a:xfrm>
          <a:prstGeom prst="rect">
            <a:avLst/>
          </a:prstGeom>
          <a:solidFill>
            <a:srgbClr val="425035"/>
          </a:solidFill>
          <a:ln>
            <a:solidFill>
              <a:srgbClr val="4250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Ex: Regenerative Agriculture Financing (RAF) Land Loan</a:t>
            </a:r>
          </a:p>
        </p:txBody>
      </p:sp>
    </p:spTree>
    <p:extLst>
      <p:ext uri="{BB962C8B-B14F-4D97-AF65-F5344CB8AC3E}">
        <p14:creationId xmlns:p14="http://schemas.microsoft.com/office/powerpoint/2010/main" val="1207425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DC281-E542-826C-D706-0D02871E9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639A-5D9D-D898-9DDD-1F4743370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36" y="5529943"/>
            <a:ext cx="10507781" cy="1207105"/>
          </a:xfrm>
        </p:spPr>
        <p:txBody>
          <a:bodyPr/>
          <a:lstStyle/>
          <a:p>
            <a:r>
              <a:rPr lang="en-US" dirty="0"/>
              <a:t>Sustainable Food Lab: </a:t>
            </a:r>
            <a:br>
              <a:rPr lang="en-US" dirty="0"/>
            </a:br>
            <a:r>
              <a:rPr lang="en-US" dirty="0"/>
              <a:t>Certificate &amp; Companion Document</a:t>
            </a:r>
          </a:p>
        </p:txBody>
      </p:sp>
    </p:spTree>
    <p:extLst>
      <p:ext uri="{BB962C8B-B14F-4D97-AF65-F5344CB8AC3E}">
        <p14:creationId xmlns:p14="http://schemas.microsoft.com/office/powerpoint/2010/main" val="130252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E4E6-16E9-1AB4-2D3F-8C5CFD755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36" y="5529943"/>
            <a:ext cx="10507781" cy="1207105"/>
          </a:xfrm>
        </p:spPr>
        <p:txBody>
          <a:bodyPr/>
          <a:lstStyle/>
          <a:p>
            <a:r>
              <a:rPr lang="en-US" dirty="0"/>
              <a:t>Sustainable Food Lab: </a:t>
            </a:r>
            <a:br>
              <a:rPr lang="en-US" dirty="0"/>
            </a:br>
            <a:r>
              <a:rPr lang="en-US" dirty="0"/>
              <a:t>Certificate &amp; Companion Document</a:t>
            </a:r>
          </a:p>
        </p:txBody>
      </p:sp>
    </p:spTree>
    <p:extLst>
      <p:ext uri="{BB962C8B-B14F-4D97-AF65-F5344CB8AC3E}">
        <p14:creationId xmlns:p14="http://schemas.microsoft.com/office/powerpoint/2010/main" val="103773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6;p5">
            <a:extLst>
              <a:ext uri="{FF2B5EF4-FFF2-40B4-BE49-F238E27FC236}">
                <a16:creationId xmlns:a16="http://schemas.microsoft.com/office/drawing/2014/main" id="{F2B5276B-F529-1552-78FF-2B4BF37746AA}"/>
              </a:ext>
            </a:extLst>
          </p:cNvPr>
          <p:cNvSpPr/>
          <p:nvPr/>
        </p:nvSpPr>
        <p:spPr>
          <a:xfrm>
            <a:off x="6823491" y="387548"/>
            <a:ext cx="5368509" cy="1028625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8" name="Picture 17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207418FE-7F9F-2DBA-D901-FAA0D45E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001" y="1942"/>
            <a:ext cx="6071193" cy="68560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FB8E9B6-CC3D-DBF7-A535-569F86918B6D}"/>
              </a:ext>
            </a:extLst>
          </p:cNvPr>
          <p:cNvSpPr/>
          <p:nvPr/>
        </p:nvSpPr>
        <p:spPr>
          <a:xfrm>
            <a:off x="418001" y="0"/>
            <a:ext cx="6292778" cy="6865482"/>
          </a:xfrm>
          <a:prstGeom prst="rect">
            <a:avLst/>
          </a:prstGeom>
          <a:solidFill>
            <a:srgbClr val="FFFFFF">
              <a:alpha val="7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7E9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9996907-57E6-4C60-83F5-FAA8286BC13C}"/>
              </a:ext>
            </a:extLst>
          </p:cNvPr>
          <p:cNvSpPr txBox="1">
            <a:spLocks/>
          </p:cNvSpPr>
          <p:nvPr/>
        </p:nvSpPr>
        <p:spPr>
          <a:xfrm>
            <a:off x="680120" y="1726434"/>
            <a:ext cx="5546954" cy="2426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23A30"/>
                </a:solidFill>
                <a:effectLst/>
                <a:uLnTx/>
                <a:uFillTx/>
                <a:latin typeface="Montserrat" panose="00000500000000000000" pitchFamily="2" charset="0"/>
              </a:rPr>
              <a:t>SFL works to create a sustainable food system by helping organizations turn ideas into action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23A30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23A30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23A30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941095-9D2D-4188-B4B0-B68474FF8C79}"/>
              </a:ext>
            </a:extLst>
          </p:cNvPr>
          <p:cNvSpPr txBox="1"/>
          <p:nvPr/>
        </p:nvSpPr>
        <p:spPr>
          <a:xfrm>
            <a:off x="527001" y="4091887"/>
            <a:ext cx="5853192" cy="249299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0" cap="none" spc="0" normalizeH="0" baseline="0" noProof="0" dirty="0">
              <a:ln>
                <a:noFill/>
              </a:ln>
              <a:solidFill>
                <a:srgbClr val="423A30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423A30"/>
                </a:solidFill>
                <a:effectLst/>
                <a:uLnTx/>
                <a:uFillTx/>
                <a:cs typeface="Arial"/>
                <a:sym typeface="Arial"/>
              </a:rPr>
              <a:t>The cornerstones of our approach are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423A3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</a:p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423A30"/>
                </a:solidFill>
                <a:effectLst/>
                <a:uLnTx/>
                <a:uFillTx/>
                <a:cs typeface="Arial"/>
                <a:sym typeface="Arial"/>
              </a:rPr>
              <a:t>Harnessing a long-view and embracing the complexity of the whole system to foster unlikely partnerships</a:t>
            </a:r>
          </a:p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423A30"/>
                </a:solidFill>
                <a:effectLst/>
                <a:uLnTx/>
                <a:uFillTx/>
                <a:cs typeface="Arial"/>
                <a:sym typeface="Arial"/>
              </a:rPr>
              <a:t>Creating a “kitchen table” culture where stakeholders can roll up their sleeves, speak candidly and learn from each other’s perspectives</a:t>
            </a:r>
          </a:p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423A30"/>
                </a:solidFill>
                <a:effectLst/>
                <a:uLnTx/>
                <a:uFillTx/>
                <a:cs typeface="Arial"/>
                <a:sym typeface="Arial"/>
              </a:rPr>
              <a:t>Designing and managing supply chain initiatives and collaborations among food companies, NGO’s, farmer organizations and research institutions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8ACA4150-D8B4-4109-4F5B-6A3521A9997B}"/>
              </a:ext>
            </a:extLst>
          </p:cNvPr>
          <p:cNvSpPr txBox="1">
            <a:spLocks/>
          </p:cNvSpPr>
          <p:nvPr/>
        </p:nvSpPr>
        <p:spPr>
          <a:xfrm>
            <a:off x="6823491" y="330360"/>
            <a:ext cx="5438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accent5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23A30"/>
                </a:solidFill>
                <a:effectLst/>
                <a:uLnTx/>
                <a:uFillTx/>
                <a:latin typeface="Montserrat" charset="0"/>
                <a:sym typeface="Arial"/>
              </a:rPr>
              <a:t>Our Team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3CD18F-671D-E331-91C0-9F3EDA957654}"/>
              </a:ext>
            </a:extLst>
          </p:cNvPr>
          <p:cNvSpPr txBox="1"/>
          <p:nvPr/>
        </p:nvSpPr>
        <p:spPr>
          <a:xfrm>
            <a:off x="6949104" y="3883244"/>
            <a:ext cx="1985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  <a:latin typeface="Montserrat" panose="00000500000000000000" pitchFamily="2" charset="0"/>
                <a:cs typeface="Arial"/>
                <a:sym typeface="Arial"/>
              </a:rPr>
              <a:t>Daniella Malin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1C4954-D3A6-C403-9458-9B0DCD72BEAA}"/>
              </a:ext>
            </a:extLst>
          </p:cNvPr>
          <p:cNvSpPr txBox="1"/>
          <p:nvPr/>
        </p:nvSpPr>
        <p:spPr>
          <a:xfrm>
            <a:off x="9980477" y="3868180"/>
            <a:ext cx="168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  <a:latin typeface="Montserrat" panose="00000500000000000000" pitchFamily="2" charset="0"/>
                <a:cs typeface="Arial"/>
                <a:sym typeface="Arial"/>
              </a:rPr>
              <a:t>Kelly Rincon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646C42-664D-7EF9-A738-40918A493B6B}"/>
              </a:ext>
            </a:extLst>
          </p:cNvPr>
          <p:cNvSpPr txBox="1"/>
          <p:nvPr/>
        </p:nvSpPr>
        <p:spPr>
          <a:xfrm>
            <a:off x="8562474" y="6477763"/>
            <a:ext cx="168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  <a:latin typeface="Montserrat" panose="00000500000000000000" pitchFamily="2" charset="0"/>
                <a:cs typeface="Arial"/>
                <a:sym typeface="Arial"/>
              </a:rPr>
              <a:t>Insha Momin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F8B83901-A62A-E905-2336-9B5EAE7DA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0477" y="1575763"/>
            <a:ext cx="1683400" cy="22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19BFAFF-3588-5AEE-4FC9-864743CB5BAE}"/>
              </a:ext>
            </a:extLst>
          </p:cNvPr>
          <p:cNvSpPr/>
          <p:nvPr/>
        </p:nvSpPr>
        <p:spPr>
          <a:xfrm>
            <a:off x="418001" y="409376"/>
            <a:ext cx="6071193" cy="967990"/>
          </a:xfrm>
          <a:prstGeom prst="rect">
            <a:avLst/>
          </a:prstGeom>
          <a:solidFill>
            <a:srgbClr val="1026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EA9386-9D0B-504A-93B6-54B01A90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32" y="426926"/>
            <a:ext cx="4536915" cy="9498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SFL Introduction</a:t>
            </a:r>
          </a:p>
        </p:txBody>
      </p:sp>
      <p:pic>
        <p:nvPicPr>
          <p:cNvPr id="4" name="Picture 3" descr="A person standing in a garden&#10;&#10;AI-generated content may be incorrect.">
            <a:extLst>
              <a:ext uri="{FF2B5EF4-FFF2-40B4-BE49-F238E27FC236}">
                <a16:creationId xmlns:a16="http://schemas.microsoft.com/office/drawing/2014/main" id="{F90DEFD6-75C8-DCB3-B727-7F9994BFFB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1654" y="1584920"/>
            <a:ext cx="1683400" cy="2241904"/>
          </a:xfrm>
          <a:prstGeom prst="rect">
            <a:avLst/>
          </a:prstGeom>
        </p:spPr>
      </p:pic>
      <p:pic>
        <p:nvPicPr>
          <p:cNvPr id="6" name="Picture 5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2D6794C5-D780-4959-1B93-645D6BC6BE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7392" y="4245673"/>
            <a:ext cx="1698482" cy="22247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18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BCB8EC-7AC2-1822-20C9-A25BEABA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Food Lab Scope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07067-610C-64CB-E5F0-377E907F1576}"/>
              </a:ext>
            </a:extLst>
          </p:cNvPr>
          <p:cNvSpPr/>
          <p:nvPr/>
        </p:nvSpPr>
        <p:spPr>
          <a:xfrm>
            <a:off x="718457" y="1379971"/>
            <a:ext cx="5780314" cy="4693711"/>
          </a:xfrm>
          <a:prstGeom prst="rect">
            <a:avLst/>
          </a:prstGeom>
          <a:solidFill>
            <a:srgbClr val="6B81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spcAft>
                <a:spcPts val="1200"/>
              </a:spcAft>
            </a:pPr>
            <a:r>
              <a:rPr lang="en-US" sz="3000" b="1" dirty="0">
                <a:cs typeface="Arial" panose="020B0604020202020204" pitchFamily="34" charset="0"/>
              </a:rPr>
              <a:t>Design a certificate model</a:t>
            </a:r>
          </a:p>
          <a:p>
            <a:pPr marL="228600">
              <a:spcAft>
                <a:spcPts val="1200"/>
              </a:spcAft>
            </a:pPr>
            <a:r>
              <a:rPr lang="en-US" sz="2500" dirty="0">
                <a:cs typeface="Arial" panose="020B0604020202020204" pitchFamily="34" charset="0"/>
              </a:rPr>
              <a:t>To help connect farmers to private markets to support the production of climate-smart commodities.</a:t>
            </a:r>
          </a:p>
          <a:p>
            <a:pPr marL="6858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cs typeface="Arial" panose="020B0604020202020204" pitchFamily="34" charset="0"/>
              </a:rPr>
              <a:t>Focused on Scope 3 supply chain (food, feed, fuel) or regenerative qualifications</a:t>
            </a:r>
          </a:p>
          <a:p>
            <a:pPr marL="6858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cs typeface="Arial" panose="020B0604020202020204" pitchFamily="34" charset="0"/>
              </a:rPr>
              <a:t>Provide Certificate Companion Guide</a:t>
            </a:r>
          </a:p>
          <a:p>
            <a:pPr marL="6858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500" dirty="0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8310EA-CC42-A0F0-C8A0-1670D4132F50}"/>
              </a:ext>
            </a:extLst>
          </p:cNvPr>
          <p:cNvSpPr/>
          <p:nvPr/>
        </p:nvSpPr>
        <p:spPr>
          <a:xfrm>
            <a:off x="6629401" y="1379971"/>
            <a:ext cx="4784270" cy="4693711"/>
          </a:xfrm>
          <a:prstGeom prst="rect">
            <a:avLst/>
          </a:prstGeom>
          <a:solidFill>
            <a:srgbClr val="4250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spcAft>
                <a:spcPts val="1200"/>
              </a:spcAft>
            </a:pPr>
            <a:r>
              <a:rPr lang="en-US" sz="3000" b="1" dirty="0">
                <a:cs typeface="Arial" panose="020B0604020202020204" pitchFamily="34" charset="0"/>
              </a:rPr>
              <a:t>Launch pilot certificate program.</a:t>
            </a:r>
          </a:p>
          <a:p>
            <a:pPr marL="571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cs typeface="Arial" panose="020B0604020202020204" pitchFamily="34" charset="0"/>
              </a:rPr>
              <a:t>In Year 3 with companies and Alliance partners.</a:t>
            </a:r>
          </a:p>
          <a:p>
            <a:pPr marL="571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cs typeface="Arial" panose="020B0604020202020204" pitchFamily="34" charset="0"/>
              </a:rPr>
              <a:t>Produce certificate for each grower in the Alliance program, alongside the Certificate Companion Guide.</a:t>
            </a:r>
          </a:p>
          <a:p>
            <a:pPr marL="228600">
              <a:spcAft>
                <a:spcPts val="1200"/>
              </a:spcAft>
            </a:pPr>
            <a:endParaRPr lang="en-US" sz="2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6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Meeting outline">
            <a:extLst>
              <a:ext uri="{FF2B5EF4-FFF2-40B4-BE49-F238E27FC236}">
                <a16:creationId xmlns:a16="http://schemas.microsoft.com/office/drawing/2014/main" id="{47B7CE28-7064-885B-8717-45D69A47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9186" y="4588793"/>
            <a:ext cx="673137" cy="673137"/>
          </a:xfrm>
          <a:prstGeom prst="rect">
            <a:avLst/>
          </a:prstGeom>
        </p:spPr>
      </p:pic>
      <p:pic>
        <p:nvPicPr>
          <p:cNvPr id="28" name="Graphic 27" descr="Cow outline">
            <a:extLst>
              <a:ext uri="{FF2B5EF4-FFF2-40B4-BE49-F238E27FC236}">
                <a16:creationId xmlns:a16="http://schemas.microsoft.com/office/drawing/2014/main" id="{D26A18B1-C77B-AE7F-422F-D07CAA00A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5576" y="4566191"/>
            <a:ext cx="676656" cy="67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A813C6-26AF-0904-6858-69993964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 Plan </a:t>
            </a:r>
          </a:p>
        </p:txBody>
      </p:sp>
      <p:graphicFrame>
        <p:nvGraphicFramePr>
          <p:cNvPr id="38" name="4 Diagrama">
            <a:extLst>
              <a:ext uri="{FF2B5EF4-FFF2-40B4-BE49-F238E27FC236}">
                <a16:creationId xmlns:a16="http://schemas.microsoft.com/office/drawing/2014/main" id="{6805A337-7270-46EC-B948-3EED656A4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543349"/>
              </p:ext>
            </p:extLst>
          </p:nvPr>
        </p:nvGraphicFramePr>
        <p:xfrm>
          <a:off x="642257" y="1313638"/>
          <a:ext cx="11104266" cy="417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9" name="Grupo 7">
            <a:extLst>
              <a:ext uri="{FF2B5EF4-FFF2-40B4-BE49-F238E27FC236}">
                <a16:creationId xmlns:a16="http://schemas.microsoft.com/office/drawing/2014/main" id="{3CFC32C6-46A2-ADEE-EFAB-73DF73DB2042}"/>
              </a:ext>
            </a:extLst>
          </p:cNvPr>
          <p:cNvGrpSpPr/>
          <p:nvPr/>
        </p:nvGrpSpPr>
        <p:grpSpPr>
          <a:xfrm>
            <a:off x="947066" y="3728267"/>
            <a:ext cx="10482932" cy="439729"/>
            <a:chOff x="537844" y="2787716"/>
            <a:chExt cx="7528871" cy="450760"/>
          </a:xfrm>
        </p:grpSpPr>
        <p:sp>
          <p:nvSpPr>
            <p:cNvPr id="40" name="Rectángulo 50">
              <a:extLst>
                <a:ext uri="{FF2B5EF4-FFF2-40B4-BE49-F238E27FC236}">
                  <a16:creationId xmlns:a16="http://schemas.microsoft.com/office/drawing/2014/main" id="{93ED93DD-A355-5ADD-3988-401D870C91E2}"/>
                </a:ext>
              </a:extLst>
            </p:cNvPr>
            <p:cNvSpPr/>
            <p:nvPr/>
          </p:nvSpPr>
          <p:spPr>
            <a:xfrm>
              <a:off x="537844" y="2787716"/>
              <a:ext cx="1136410" cy="4507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1" name="Rectángulo 51">
              <a:extLst>
                <a:ext uri="{FF2B5EF4-FFF2-40B4-BE49-F238E27FC236}">
                  <a16:creationId xmlns:a16="http://schemas.microsoft.com/office/drawing/2014/main" id="{996A3E8F-78F0-0195-9835-88347448A1B9}"/>
                </a:ext>
              </a:extLst>
            </p:cNvPr>
            <p:cNvSpPr/>
            <p:nvPr/>
          </p:nvSpPr>
          <p:spPr>
            <a:xfrm>
              <a:off x="1816336" y="2787716"/>
              <a:ext cx="1136410" cy="45076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2" name="Rectángulo 52">
              <a:extLst>
                <a:ext uri="{FF2B5EF4-FFF2-40B4-BE49-F238E27FC236}">
                  <a16:creationId xmlns:a16="http://schemas.microsoft.com/office/drawing/2014/main" id="{C963EE54-E3FB-0B68-5F56-7093CE33179A}"/>
                </a:ext>
              </a:extLst>
            </p:cNvPr>
            <p:cNvSpPr/>
            <p:nvPr/>
          </p:nvSpPr>
          <p:spPr>
            <a:xfrm>
              <a:off x="3094828" y="2787716"/>
              <a:ext cx="1136410" cy="4507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3" name="Rectángulo 53">
              <a:extLst>
                <a:ext uri="{FF2B5EF4-FFF2-40B4-BE49-F238E27FC236}">
                  <a16:creationId xmlns:a16="http://schemas.microsoft.com/office/drawing/2014/main" id="{0FCCE4F5-C971-D2D3-28F6-1AD5157BF75A}"/>
                </a:ext>
              </a:extLst>
            </p:cNvPr>
            <p:cNvSpPr/>
            <p:nvPr/>
          </p:nvSpPr>
          <p:spPr>
            <a:xfrm>
              <a:off x="5651812" y="2787716"/>
              <a:ext cx="1136410" cy="450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4" name="Rectángulo 54">
              <a:extLst>
                <a:ext uri="{FF2B5EF4-FFF2-40B4-BE49-F238E27FC236}">
                  <a16:creationId xmlns:a16="http://schemas.microsoft.com/office/drawing/2014/main" id="{8EC67AE4-8C9B-4815-7326-855CB6577230}"/>
                </a:ext>
              </a:extLst>
            </p:cNvPr>
            <p:cNvSpPr/>
            <p:nvPr/>
          </p:nvSpPr>
          <p:spPr>
            <a:xfrm>
              <a:off x="6930305" y="2787716"/>
              <a:ext cx="1136410" cy="450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5" name="Rectángulo 55">
              <a:extLst>
                <a:ext uri="{FF2B5EF4-FFF2-40B4-BE49-F238E27FC236}">
                  <a16:creationId xmlns:a16="http://schemas.microsoft.com/office/drawing/2014/main" id="{03A238AA-747A-56D3-8327-E3B4E20C78BC}"/>
                </a:ext>
              </a:extLst>
            </p:cNvPr>
            <p:cNvSpPr/>
            <p:nvPr/>
          </p:nvSpPr>
          <p:spPr>
            <a:xfrm>
              <a:off x="4373320" y="2787716"/>
              <a:ext cx="1136410" cy="4507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cxnSp>
        <p:nvCxnSpPr>
          <p:cNvPr id="46" name="Conector recto 77">
            <a:extLst>
              <a:ext uri="{FF2B5EF4-FFF2-40B4-BE49-F238E27FC236}">
                <a16:creationId xmlns:a16="http://schemas.microsoft.com/office/drawing/2014/main" id="{D2686A04-780A-6BE8-6B80-763C0317AA50}"/>
              </a:ext>
            </a:extLst>
          </p:cNvPr>
          <p:cNvCxnSpPr/>
          <p:nvPr/>
        </p:nvCxnSpPr>
        <p:spPr>
          <a:xfrm flipV="1">
            <a:off x="1756147" y="3459113"/>
            <a:ext cx="0" cy="9981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DotDot"/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C9DC53F-8FC6-C2D5-6082-F7BCD6334995}"/>
              </a:ext>
            </a:extLst>
          </p:cNvPr>
          <p:cNvSpPr txBox="1"/>
          <p:nvPr/>
        </p:nvSpPr>
        <p:spPr>
          <a:xfrm>
            <a:off x="612242" y="4570260"/>
            <a:ext cx="21959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b="1" dirty="0"/>
              <a:t>Interviews</a:t>
            </a:r>
            <a:r>
              <a:rPr lang="en-US" dirty="0"/>
              <a:t> with 6 </a:t>
            </a:r>
            <a:r>
              <a:rPr lang="en-US" b="1" dirty="0"/>
              <a:t>food and beverage </a:t>
            </a:r>
            <a:r>
              <a:rPr lang="en-US" dirty="0"/>
              <a:t>companies plus </a:t>
            </a:r>
            <a:r>
              <a:rPr lang="en-US" b="1" dirty="0"/>
              <a:t>virtual workshop </a:t>
            </a:r>
            <a:r>
              <a:rPr lang="en-US" dirty="0"/>
              <a:t>to shape design of Alliance Certificate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4F828-8B99-60E0-6617-F9768A33174E}"/>
              </a:ext>
            </a:extLst>
          </p:cNvPr>
          <p:cNvSpPr txBox="1"/>
          <p:nvPr/>
        </p:nvSpPr>
        <p:spPr>
          <a:xfrm>
            <a:off x="2372795" y="2100219"/>
            <a:ext cx="2195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b="1" dirty="0"/>
              <a:t>White paper</a:t>
            </a:r>
            <a:r>
              <a:rPr lang="en-US" dirty="0"/>
              <a:t> certificate design, opportunities and challenges</a:t>
            </a:r>
          </a:p>
        </p:txBody>
      </p:sp>
      <p:cxnSp>
        <p:nvCxnSpPr>
          <p:cNvPr id="8" name="Conector recto 77">
            <a:extLst>
              <a:ext uri="{FF2B5EF4-FFF2-40B4-BE49-F238E27FC236}">
                <a16:creationId xmlns:a16="http://schemas.microsoft.com/office/drawing/2014/main" id="{2CC92A7E-DF82-1FAE-7B4F-19E3DF21CABB}"/>
              </a:ext>
            </a:extLst>
          </p:cNvPr>
          <p:cNvCxnSpPr/>
          <p:nvPr/>
        </p:nvCxnSpPr>
        <p:spPr>
          <a:xfrm flipV="1">
            <a:off x="3532592" y="3449065"/>
            <a:ext cx="0" cy="9981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DotDot"/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Graphic 9" descr="Document outline">
            <a:extLst>
              <a:ext uri="{FF2B5EF4-FFF2-40B4-BE49-F238E27FC236}">
                <a16:creationId xmlns:a16="http://schemas.microsoft.com/office/drawing/2014/main" id="{D4A660B2-E551-478C-340D-C3C63EEFCE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94264" y="4588793"/>
            <a:ext cx="676656" cy="676656"/>
          </a:xfrm>
          <a:prstGeom prst="rect">
            <a:avLst/>
          </a:prstGeom>
        </p:spPr>
      </p:pic>
      <p:cxnSp>
        <p:nvCxnSpPr>
          <p:cNvPr id="11" name="Conector recto 77">
            <a:extLst>
              <a:ext uri="{FF2B5EF4-FFF2-40B4-BE49-F238E27FC236}">
                <a16:creationId xmlns:a16="http://schemas.microsoft.com/office/drawing/2014/main" id="{8B4A01BD-657F-D78F-F840-62FF909828EA}"/>
              </a:ext>
            </a:extLst>
          </p:cNvPr>
          <p:cNvCxnSpPr/>
          <p:nvPr/>
        </p:nvCxnSpPr>
        <p:spPr>
          <a:xfrm flipV="1">
            <a:off x="5297413" y="3459113"/>
            <a:ext cx="0" cy="9981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DotDot"/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3CA7A5-0230-78D2-B064-B742561266C7}"/>
              </a:ext>
            </a:extLst>
          </p:cNvPr>
          <p:cNvSpPr txBox="1"/>
          <p:nvPr/>
        </p:nvSpPr>
        <p:spPr>
          <a:xfrm>
            <a:off x="6026130" y="2121991"/>
            <a:ext cx="1975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dirty="0"/>
              <a:t>Adapt certificate model for </a:t>
            </a:r>
            <a:r>
              <a:rPr lang="en-US" b="1" dirty="0"/>
              <a:t>livestock feed</a:t>
            </a:r>
            <a:r>
              <a:rPr lang="en-US" dirty="0"/>
              <a:t> and/or </a:t>
            </a:r>
            <a:r>
              <a:rPr lang="en-US" b="1" dirty="0"/>
              <a:t>ethanol</a:t>
            </a:r>
            <a:r>
              <a:rPr lang="en-US" dirty="0"/>
              <a:t> </a:t>
            </a:r>
          </a:p>
        </p:txBody>
      </p:sp>
      <p:pic>
        <p:nvPicPr>
          <p:cNvPr id="14" name="Graphic 13" descr="Social network outline">
            <a:extLst>
              <a:ext uri="{FF2B5EF4-FFF2-40B4-BE49-F238E27FC236}">
                <a16:creationId xmlns:a16="http://schemas.microsoft.com/office/drawing/2014/main" id="{0210C6FC-D2AA-0C16-3A39-C94C741E33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67527" y="2547296"/>
            <a:ext cx="777240" cy="777240"/>
          </a:xfrm>
          <a:prstGeom prst="rect">
            <a:avLst/>
          </a:prstGeom>
        </p:spPr>
      </p:pic>
      <p:cxnSp>
        <p:nvCxnSpPr>
          <p:cNvPr id="15" name="Conector recto 77">
            <a:extLst>
              <a:ext uri="{FF2B5EF4-FFF2-40B4-BE49-F238E27FC236}">
                <a16:creationId xmlns:a16="http://schemas.microsoft.com/office/drawing/2014/main" id="{FB2E23DE-D710-71D1-9E1E-E95C7704DDE5}"/>
              </a:ext>
            </a:extLst>
          </p:cNvPr>
          <p:cNvCxnSpPr/>
          <p:nvPr/>
        </p:nvCxnSpPr>
        <p:spPr>
          <a:xfrm flipV="1">
            <a:off x="7063904" y="3470085"/>
            <a:ext cx="0" cy="9981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DotDot"/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BC8959-62B5-6547-9F54-2ACE900A9590}"/>
              </a:ext>
            </a:extLst>
          </p:cNvPr>
          <p:cNvSpPr txBox="1"/>
          <p:nvPr/>
        </p:nvSpPr>
        <p:spPr>
          <a:xfrm>
            <a:off x="4199463" y="4567487"/>
            <a:ext cx="1975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b="1" dirty="0"/>
              <a:t>Finalize</a:t>
            </a:r>
            <a:r>
              <a:rPr lang="en-US" dirty="0"/>
              <a:t> design of Alliance Certificate</a:t>
            </a:r>
          </a:p>
        </p:txBody>
      </p:sp>
      <p:cxnSp>
        <p:nvCxnSpPr>
          <p:cNvPr id="19" name="Conector recto 77">
            <a:extLst>
              <a:ext uri="{FF2B5EF4-FFF2-40B4-BE49-F238E27FC236}">
                <a16:creationId xmlns:a16="http://schemas.microsoft.com/office/drawing/2014/main" id="{95C2FEEA-F855-7B7E-D45F-43D00FF3183E}"/>
              </a:ext>
            </a:extLst>
          </p:cNvPr>
          <p:cNvCxnSpPr/>
          <p:nvPr/>
        </p:nvCxnSpPr>
        <p:spPr>
          <a:xfrm flipV="1">
            <a:off x="8832917" y="3459575"/>
            <a:ext cx="0" cy="9981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DotDot"/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B13AEB-D163-4FE1-B886-1FADBE280619}"/>
              </a:ext>
            </a:extLst>
          </p:cNvPr>
          <p:cNvSpPr txBox="1"/>
          <p:nvPr/>
        </p:nvSpPr>
        <p:spPr>
          <a:xfrm>
            <a:off x="7760771" y="4602088"/>
            <a:ext cx="1889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b="1" dirty="0"/>
              <a:t>Launch</a:t>
            </a:r>
            <a:r>
              <a:rPr lang="en-US" dirty="0"/>
              <a:t> pilot certificate program</a:t>
            </a:r>
          </a:p>
        </p:txBody>
      </p:sp>
      <p:pic>
        <p:nvPicPr>
          <p:cNvPr id="22" name="Graphic 21" descr="Diploma outline">
            <a:extLst>
              <a:ext uri="{FF2B5EF4-FFF2-40B4-BE49-F238E27FC236}">
                <a16:creationId xmlns:a16="http://schemas.microsoft.com/office/drawing/2014/main" id="{4EF1AFA7-6C0B-299B-12E2-A36C99D3E5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8404" y="2649020"/>
            <a:ext cx="676656" cy="676656"/>
          </a:xfrm>
          <a:prstGeom prst="rect">
            <a:avLst/>
          </a:prstGeom>
        </p:spPr>
      </p:pic>
      <p:cxnSp>
        <p:nvCxnSpPr>
          <p:cNvPr id="23" name="Conector recto 77">
            <a:extLst>
              <a:ext uri="{FF2B5EF4-FFF2-40B4-BE49-F238E27FC236}">
                <a16:creationId xmlns:a16="http://schemas.microsoft.com/office/drawing/2014/main" id="{56900E4B-4831-13BB-21B0-76E891E47FFF}"/>
              </a:ext>
            </a:extLst>
          </p:cNvPr>
          <p:cNvCxnSpPr/>
          <p:nvPr/>
        </p:nvCxnSpPr>
        <p:spPr>
          <a:xfrm flipV="1">
            <a:off x="10639992" y="3459575"/>
            <a:ext cx="0" cy="9981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DotDot"/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720AD6E-24A6-15E0-DFC0-84164B65273B}"/>
              </a:ext>
            </a:extLst>
          </p:cNvPr>
          <p:cNvSpPr txBox="1"/>
          <p:nvPr/>
        </p:nvSpPr>
        <p:spPr>
          <a:xfrm>
            <a:off x="9609405" y="2154852"/>
            <a:ext cx="20194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b="1" dirty="0"/>
              <a:t>Train </a:t>
            </a:r>
            <a:r>
              <a:rPr lang="en-US" dirty="0"/>
              <a:t>partners on delivering certificates and collect feedback</a:t>
            </a:r>
          </a:p>
        </p:txBody>
      </p:sp>
      <p:pic>
        <p:nvPicPr>
          <p:cNvPr id="26" name="Graphic 25" descr="Agriculture outline">
            <a:extLst>
              <a:ext uri="{FF2B5EF4-FFF2-40B4-BE49-F238E27FC236}">
                <a16:creationId xmlns:a16="http://schemas.microsoft.com/office/drawing/2014/main" id="{7459C82B-1709-5DB7-8116-BE3129E6CF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94589" y="2578937"/>
            <a:ext cx="67665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C2F32-9572-2E7B-5091-55B922188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B7B62-B971-8614-83AF-FBFF82AF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an Alliance Certificate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96E92-7231-C99E-629A-31452671D0E8}"/>
              </a:ext>
            </a:extLst>
          </p:cNvPr>
          <p:cNvSpPr txBox="1"/>
          <p:nvPr/>
        </p:nvSpPr>
        <p:spPr>
          <a:xfrm>
            <a:off x="1551216" y="1391665"/>
            <a:ext cx="9976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1200"/>
              </a:spcAft>
            </a:pPr>
            <a:r>
              <a:rPr lang="en-US" sz="2400" dirty="0"/>
              <a:t>Illustrate outcomes associated with pay for practice approach, to assist with further marketing these outcomes</a:t>
            </a:r>
            <a:endParaRPr lang="en-US" sz="2400" dirty="0">
              <a:latin typeface="+mn-lt"/>
            </a:endParaRPr>
          </a:p>
        </p:txBody>
      </p:sp>
      <p:pic>
        <p:nvPicPr>
          <p:cNvPr id="7" name="Graphic 6" descr="Farmer female outline">
            <a:extLst>
              <a:ext uri="{FF2B5EF4-FFF2-40B4-BE49-F238E27FC236}">
                <a16:creationId xmlns:a16="http://schemas.microsoft.com/office/drawing/2014/main" id="{CAE7259E-A1D0-18E5-9FC1-5393AC7C5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474" y="1391665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158BB8-F812-0D4E-6243-8E8106C0CFD1}"/>
              </a:ext>
            </a:extLst>
          </p:cNvPr>
          <p:cNvSpPr txBox="1"/>
          <p:nvPr/>
        </p:nvSpPr>
        <p:spPr>
          <a:xfrm>
            <a:off x="1562102" y="2720195"/>
            <a:ext cx="9976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1200"/>
              </a:spcAft>
            </a:pPr>
            <a:r>
              <a:rPr lang="en-US" sz="2400" dirty="0"/>
              <a:t>Government funding is limited (timebound and 320-acre cap)</a:t>
            </a:r>
          </a:p>
        </p:txBody>
      </p:sp>
      <p:pic>
        <p:nvPicPr>
          <p:cNvPr id="10" name="Graphic 9" descr="Transfer1 outline">
            <a:extLst>
              <a:ext uri="{FF2B5EF4-FFF2-40B4-BE49-F238E27FC236}">
                <a16:creationId xmlns:a16="http://schemas.microsoft.com/office/drawing/2014/main" id="{3F942EA8-53CC-2376-9A10-14E807469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369" y="251459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7EB05B-9EF6-B5CB-4F88-38E5B7F97C06}"/>
              </a:ext>
            </a:extLst>
          </p:cNvPr>
          <p:cNvSpPr txBox="1"/>
          <p:nvPr/>
        </p:nvSpPr>
        <p:spPr>
          <a:xfrm>
            <a:off x="1583873" y="3563155"/>
            <a:ext cx="9976757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200"/>
              </a:spcAft>
            </a:pPr>
            <a:r>
              <a:rPr lang="en-US" sz="2400" dirty="0"/>
              <a:t>Use this approach as a bridge for something more durable</a:t>
            </a:r>
          </a:p>
          <a:p>
            <a:pPr marL="6858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Growers extend practices to more acres (expand in space)</a:t>
            </a:r>
          </a:p>
          <a:p>
            <a:pPr marL="6858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Growers continue practices (expand in time)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34BEFD-079E-9DD4-36EE-0F7696880A71}"/>
              </a:ext>
            </a:extLst>
          </p:cNvPr>
          <p:cNvSpPr txBox="1"/>
          <p:nvPr/>
        </p:nvSpPr>
        <p:spPr>
          <a:xfrm>
            <a:off x="1583873" y="5204020"/>
            <a:ext cx="9976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0">
              <a:spcAft>
                <a:spcPts val="1200"/>
              </a:spcAft>
            </a:pPr>
            <a:r>
              <a:rPr lang="en-US" sz="2400" dirty="0"/>
              <a:t>A Certificate recognizes growers, provides documentation that growers generated outcomes in carbon, soil, and water through practice adoption, and may provide a conduit to private and public sector programs</a:t>
            </a:r>
          </a:p>
        </p:txBody>
      </p:sp>
      <p:pic>
        <p:nvPicPr>
          <p:cNvPr id="14" name="Graphic 13" descr="Connected outline">
            <a:extLst>
              <a:ext uri="{FF2B5EF4-FFF2-40B4-BE49-F238E27FC236}">
                <a16:creationId xmlns:a16="http://schemas.microsoft.com/office/drawing/2014/main" id="{D4012E54-A2DE-32E1-1DD2-101482E13C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474" y="5314424"/>
            <a:ext cx="914400" cy="914400"/>
          </a:xfrm>
          <a:prstGeom prst="rect">
            <a:avLst/>
          </a:prstGeom>
        </p:spPr>
      </p:pic>
      <p:pic>
        <p:nvPicPr>
          <p:cNvPr id="16" name="Graphic 15" descr="Hockey Stick Curve Graph outline">
            <a:extLst>
              <a:ext uri="{FF2B5EF4-FFF2-40B4-BE49-F238E27FC236}">
                <a16:creationId xmlns:a16="http://schemas.microsoft.com/office/drawing/2014/main" id="{D62A35C6-497D-6603-9140-2D3B2C8B48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474" y="38526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9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8834C-9D6B-1CA5-DE8A-03B8B6021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5097-EEFD-FCFF-3BDA-D47BC881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025" y="2555960"/>
            <a:ext cx="8412480" cy="17460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Climate Smart Certificate: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3100" i="1" dirty="0">
                <a:solidFill>
                  <a:schemeClr val="tx1"/>
                </a:solidFill>
              </a:rPr>
              <a:t>[Walk Through of Themes]</a:t>
            </a:r>
            <a:br>
              <a:rPr lang="en-US" sz="4400" dirty="0"/>
            </a:br>
            <a:br>
              <a:rPr lang="en-US" i="1" dirty="0"/>
            </a:br>
            <a:br>
              <a:rPr lang="en-US" i="1" dirty="0"/>
            </a:br>
            <a:r>
              <a:rPr lang="en-US" i="1" dirty="0">
                <a:solidFill>
                  <a:srgbClr val="002060"/>
                </a:solidFill>
              </a:rPr>
              <a:t>*Draft Doc in Summit Folder*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D4BC9-2C72-E835-1D2E-96A13E9A8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4" y="920957"/>
            <a:ext cx="3670698" cy="47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3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2A08-013E-B79F-BA52-658AC774C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3E86-556B-3A21-AD99-DA47F5E06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46" y="2392783"/>
            <a:ext cx="8412480" cy="17460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Companion Guide:</a:t>
            </a:r>
            <a:br>
              <a:rPr lang="en-US" sz="4400" dirty="0"/>
            </a:br>
            <a:r>
              <a:rPr lang="en-US" sz="4400" dirty="0"/>
              <a:t>   </a:t>
            </a:r>
            <a:r>
              <a:rPr lang="en-US" sz="4400" i="1" dirty="0"/>
              <a:t>accompany the</a:t>
            </a:r>
            <a:br>
              <a:rPr lang="en-US" sz="4400" i="1" dirty="0"/>
            </a:br>
            <a:r>
              <a:rPr lang="en-US" sz="4400" i="1" dirty="0"/>
              <a:t>certificate for producers </a:t>
            </a:r>
            <a:br>
              <a:rPr lang="en-US" i="1" dirty="0"/>
            </a:br>
            <a:br>
              <a:rPr lang="en-US" i="1" dirty="0"/>
            </a:br>
            <a:r>
              <a:rPr lang="en-US" i="1" dirty="0">
                <a:solidFill>
                  <a:srgbClr val="002060"/>
                </a:solidFill>
              </a:rPr>
              <a:t>*Outline Doc in Summit Folder* </a:t>
            </a:r>
          </a:p>
        </p:txBody>
      </p:sp>
    </p:spTree>
    <p:extLst>
      <p:ext uri="{BB962C8B-B14F-4D97-AF65-F5344CB8AC3E}">
        <p14:creationId xmlns:p14="http://schemas.microsoft.com/office/powerpoint/2010/main" val="49420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CECEF-30C6-5B68-C291-0B7C00FD8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F70A-9222-7FF8-3410-1F74A55F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98" y="365127"/>
            <a:ext cx="10877425" cy="949868"/>
          </a:xfrm>
        </p:spPr>
        <p:txBody>
          <a:bodyPr>
            <a:normAutofit fontScale="90000"/>
          </a:bodyPr>
          <a:lstStyle/>
          <a:p>
            <a:r>
              <a:rPr lang="en-US" dirty="0"/>
              <a:t>Companion Guide makes the certificate actionable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E2193-7936-FA46-A1FF-8454B1D26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Explain the certificate and outcomes generated in clear, approachable language</a:t>
            </a:r>
          </a:p>
          <a:p>
            <a:pPr marL="6858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Provide background and context on carbon markets and Scope 3 programs</a:t>
            </a:r>
          </a:p>
          <a:p>
            <a:pPr marL="6858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Guide producers on how to move from the Alliance program to other programs available through public and private funding</a:t>
            </a:r>
          </a:p>
          <a:p>
            <a:pPr marL="685800" indent="-45720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4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E3B324"/>
      </a:dk2>
      <a:lt2>
        <a:srgbClr val="FFFFFF"/>
      </a:lt2>
      <a:accent1>
        <a:srgbClr val="976A44"/>
      </a:accent1>
      <a:accent2>
        <a:srgbClr val="E2C8B1"/>
      </a:accent2>
      <a:accent3>
        <a:srgbClr val="D6D9D9"/>
      </a:accent3>
      <a:accent4>
        <a:srgbClr val="6A824E"/>
      </a:accent4>
      <a:accent5>
        <a:srgbClr val="425035"/>
      </a:accent5>
      <a:accent6>
        <a:srgbClr val="11263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24DB7C2C61741B5AB6D292D742D03" ma:contentTypeVersion="17" ma:contentTypeDescription="Create a new document." ma:contentTypeScope="" ma:versionID="7b1f88fc2ce9347509b2d118d80ba3b7">
  <xsd:schema xmlns:xsd="http://www.w3.org/2001/XMLSchema" xmlns:xs="http://www.w3.org/2001/XMLSchema" xmlns:p="http://schemas.microsoft.com/office/2006/metadata/properties" xmlns:ns2="dcee4239-198f-4a12-9fca-880a39a19ef3" xmlns:ns3="b17ae5c5-f921-40c7-86fb-055cc7df5ca5" targetNamespace="http://schemas.microsoft.com/office/2006/metadata/properties" ma:root="true" ma:fieldsID="a1644291bf843e103096ba623b9e5cab" ns2:_="" ns3:_="">
    <xsd:import namespace="dcee4239-198f-4a12-9fca-880a39a19ef3"/>
    <xsd:import namespace="b17ae5c5-f921-40c7-86fb-055cc7df5c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Note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e4239-198f-4a12-9fca-880a39a19e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86477d7-ad29-47e7-b319-eaa6f1949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ae5c5-f921-40c7-86fb-055cc7df5ca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e87d05c-a462-4204-982b-290883066cb2}" ma:internalName="TaxCatchAll" ma:showField="CatchAllData" ma:web="b17ae5c5-f921-40c7-86fb-055cc7df5c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7ae5c5-f921-40c7-86fb-055cc7df5ca5" xsi:nil="true"/>
    <Notes xmlns="dcee4239-198f-4a12-9fca-880a39a19ef3" xsi:nil="true"/>
    <lcf76f155ced4ddcb4097134ff3c332f xmlns="dcee4239-198f-4a12-9fca-880a39a19e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70B45E-D8D2-4004-987F-9E7EFA147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e4239-198f-4a12-9fca-880a39a19ef3"/>
    <ds:schemaRef ds:uri="b17ae5c5-f921-40c7-86fb-055cc7df5c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EF0894-E81A-4E30-A568-CD9AEF1395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90B230-AB15-463E-B885-7031158715ED}">
  <ds:schemaRefs>
    <ds:schemaRef ds:uri="http://purl.org/dc/elements/1.1/"/>
    <ds:schemaRef ds:uri="http://schemas.microsoft.com/office/2006/metadata/properties"/>
    <ds:schemaRef ds:uri="dcee4239-198f-4a12-9fca-880a39a19ef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17ae5c5-f921-40c7-86fb-055cc7df5c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15555</TotalTime>
  <Words>1228</Words>
  <Application>Microsoft Macintosh PowerPoint</Application>
  <PresentationFormat>Widescreen</PresentationFormat>
  <Paragraphs>136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Acherus Grotesque Bold</vt:lpstr>
      <vt:lpstr>Acherus Grotesque Light</vt:lpstr>
      <vt:lpstr>Aptos</vt:lpstr>
      <vt:lpstr>Aptos ExtraBold</vt:lpstr>
      <vt:lpstr>Arial</vt:lpstr>
      <vt:lpstr>Calibri</vt:lpstr>
      <vt:lpstr>Calibri Light</vt:lpstr>
      <vt:lpstr>Montserrat</vt:lpstr>
      <vt:lpstr>Open Sans</vt:lpstr>
      <vt:lpstr>Wingdings</vt:lpstr>
      <vt:lpstr>Office Theme</vt:lpstr>
      <vt:lpstr>PowerPoint Presentation</vt:lpstr>
      <vt:lpstr>Sustainable Food Lab:  Certificate &amp; Companion Document</vt:lpstr>
      <vt:lpstr>SFL Introduction</vt:lpstr>
      <vt:lpstr>Sustainable Food Lab Scope</vt:lpstr>
      <vt:lpstr>Our Work Plan </vt:lpstr>
      <vt:lpstr>Rationale for an Alliance Certificate</vt:lpstr>
      <vt:lpstr>Climate Smart Certificate:   [Walk Through of Themes]   *Draft Doc in Summit Folder* </vt:lpstr>
      <vt:lpstr>Companion Guide:    accompany the certificate for producers   *Outline Doc in Summit Folder* </vt:lpstr>
      <vt:lpstr>Companion Guide makes the certificate actionable</vt:lpstr>
      <vt:lpstr>Companion document</vt:lpstr>
      <vt:lpstr>Companion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 Food Lab:  Certificate &amp; Companion Document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Rush</dc:creator>
  <cp:lastModifiedBy>Cowell-Lucero, Jamie</cp:lastModifiedBy>
  <cp:revision>105</cp:revision>
  <dcterms:created xsi:type="dcterms:W3CDTF">2023-05-05T14:30:38Z</dcterms:created>
  <dcterms:modified xsi:type="dcterms:W3CDTF">2025-08-06T10:40:35Z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0x010100BE224DB7C2C61741B5AB6D292D742D03</vt:lpwstr>
  </property>
  <property fmtid="{D5CDD505-2E9C-101B-9397-08002B2CF9AE}" pid="3" name="MediaServiceImageTags">
    <vt:lpwstr/>
  </property>
</Properties>
</file>