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474" r:id="rId5"/>
    <p:sldId id="257" r:id="rId6"/>
    <p:sldId id="271" r:id="rId7"/>
    <p:sldId id="277" r:id="rId8"/>
    <p:sldId id="276" r:id="rId9"/>
    <p:sldId id="272" r:id="rId10"/>
    <p:sldId id="269" r:id="rId11"/>
    <p:sldId id="278" r:id="rId12"/>
    <p:sldId id="270" r:id="rId13"/>
    <p:sldId id="461" r:id="rId14"/>
    <p:sldId id="462" r:id="rId15"/>
    <p:sldId id="464" r:id="rId16"/>
    <p:sldId id="465" r:id="rId17"/>
    <p:sldId id="463" r:id="rId18"/>
    <p:sldId id="466" r:id="rId19"/>
    <p:sldId id="467" r:id="rId20"/>
    <p:sldId id="468" r:id="rId21"/>
    <p:sldId id="469" r:id="rId22"/>
    <p:sldId id="475" r:id="rId23"/>
    <p:sldId id="470" r:id="rId24"/>
    <p:sldId id="471" r:id="rId25"/>
    <p:sldId id="258" r:id="rId26"/>
    <p:sldId id="259" r:id="rId27"/>
    <p:sldId id="260" r:id="rId28"/>
    <p:sldId id="261" r:id="rId29"/>
    <p:sldId id="264" r:id="rId30"/>
    <p:sldId id="265" r:id="rId31"/>
    <p:sldId id="266" r:id="rId32"/>
    <p:sldId id="267" r:id="rId33"/>
    <p:sldId id="268" r:id="rId34"/>
    <p:sldId id="472" r:id="rId35"/>
    <p:sldId id="473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D828D-F537-6D47-8444-99C6B5D2F1CD}" v="1" dt="2025-08-04T19:20:02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5"/>
  </p:normalViewPr>
  <p:slideViewPr>
    <p:cSldViewPr snapToGrid="0">
      <p:cViewPr varScale="1">
        <p:scale>
          <a:sx n="112" d="100"/>
          <a:sy n="112" d="100"/>
        </p:scale>
        <p:origin x="1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well-Lucero, Jamie" userId="e579f0c4-9408-4383-b4f1-907ebf9e8aeb" providerId="ADAL" clId="{A20D828D-F537-6D47-8444-99C6B5D2F1CD}"/>
    <pc:docChg chg="addSld modSld">
      <pc:chgData name="Cowell-Lucero, Jamie" userId="e579f0c4-9408-4383-b4f1-907ebf9e8aeb" providerId="ADAL" clId="{A20D828D-F537-6D47-8444-99C6B5D2F1CD}" dt="2025-08-04T19:20:02.582" v="0"/>
      <pc:docMkLst>
        <pc:docMk/>
      </pc:docMkLst>
      <pc:sldChg chg="add setBg">
        <pc:chgData name="Cowell-Lucero, Jamie" userId="e579f0c4-9408-4383-b4f1-907ebf9e8aeb" providerId="ADAL" clId="{A20D828D-F537-6D47-8444-99C6B5D2F1CD}" dt="2025-08-04T19:20:02.582" v="0"/>
        <pc:sldMkLst>
          <pc:docMk/>
          <pc:sldMk cId="4283669064" sldId="4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819B9-334A-E747-8AD0-20AFDE2C1D81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C76A2-994F-C243-ABB2-4103141E4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5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res.com/lecture-notes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5143D-1E4A-49D8-926E-114A98147D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2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57" name="Google Shape;3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91" name="Google Shape;3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11" name="Google Shape;4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35" name="Google Shape;4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EFC89-9CD1-6845-A5CB-19F242C1B3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1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3e56ae10b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73e56ae10b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73e56ae10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73e56ae10b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73e56ae10b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73e56ae10b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73e56ae10b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73e56ae10b_0_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723faa54d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images: </a:t>
            </a:r>
            <a:r>
              <a:rPr lang="en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http://runningres.com/lecture-notes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Glennerster, R., &amp; Takavarasha, K., (2013). Running Randomized Evaluations: A Practical Guide, Princeton University Press, Princeton, NJ.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https://nulib.github.io/moderndive_book/7-causality.html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3723faa54d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ABE0-821B-9088-1796-A2160157B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F0B92-6BA0-1B8C-E82C-573898C29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91E7B-AD74-6823-334A-43D4F908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C5ECB-1F7D-71D6-D909-2DDB0549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7421C-384B-4D4B-1452-AEBE2918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1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01E2-88FB-9F4C-EA44-2052DDD3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9ACD2-5012-D304-931D-A7D7E3A2A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FD521-B12E-F09B-A348-C1C3BFE7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3F894-ACE4-AC1F-45CE-BBC166CC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F216A-1EC6-360D-872D-077379BC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5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A1ECF-12E9-1149-7E3A-C4032ABA7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15DF4-95E2-3C52-DC30-8DE8C6F20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E212C-7D14-758C-8E36-7985749B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A5683-24FA-9EB6-1CD1-D13C4522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02D1-DE05-B4F8-40D3-59438E84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97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3e56ae10b_2_109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73e56ae10b_2_109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304815" lvl="0" indent="-304815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609630" lvl="1" indent="-270947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914446" lvl="2" indent="-270947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219261" lvl="3" indent="-270947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1524076" lvl="4" indent="-270947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1828891" lvl="5" indent="-270947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2133707" lvl="6" indent="-270947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2438522" lvl="7" indent="-270947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2743337" lvl="8" indent="-270947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g373e56ae10b_2_109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023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AFB0A1-2B5C-85A0-8F2F-B2F42751F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1092200"/>
            <a:ext cx="5842000" cy="492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7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0988-C79C-D026-2EEC-263DC26B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0B13C-5FCD-5C6A-49AF-8302E2223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63178-53AD-A45E-D659-83AA81DA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3258-0758-89BC-9F14-DB144008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3C5E-75CB-2D3E-01AA-9F454D36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93B6-DE11-9534-928D-0B4D9A62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12463-12FF-A7D1-B6AB-63654AE33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30E3F-5E25-9EA5-1947-6019C1AA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8C22A-93D4-2B3D-3278-9394EB2FF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C8C1A-23C5-97BB-ED8B-8AD77B26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4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D5C9-8CF5-F502-F3D1-3686642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DC6EF-DFD4-EA9E-AAD9-619761208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D67D3-51C9-AC4D-04BA-B65B59860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316ED-B4BA-810F-E237-82C79967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F23A1-CEC2-5A58-D3E9-63A67471A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260D7-8F4F-F56B-CD46-35733284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6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76F6-64D8-4E15-B1FD-FEBE7916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A39B6-F59C-0C9E-7BA3-187912816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9CF56-B58E-F5A0-B230-D17F7E1F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FAD66-A423-19B7-AEB0-1A97664A0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39B45B-7B29-5E7A-97C5-A692BC085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F0AEB-0A93-8312-5E69-95ECF6E9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9DA3F-B95C-5B7B-3757-7B27B61C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9C60D2-CE53-3344-848E-4086B43A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50B6-0DFA-B577-7E9E-9E88F85B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F59C1-CA9A-B567-75B9-98EA5074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4987B-E730-2F0F-FFA2-9A004A04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2F206-BD12-3D35-4473-138164CF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7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57DB8-8D20-CA94-5B85-FFB3A89AD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5F726-82B7-04CC-8962-93ADD9AD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6DDE-076F-17CA-55B9-874551A4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2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2137-AA3F-B3E3-E676-2274E0D5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70963-42E1-C313-59D9-1973E7B19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1F869-4380-5D80-3CB8-0D975C3F4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19427-92B7-3DAC-5216-11E99D72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FF734-DE7B-5C0F-1A3E-84F5606C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C42F6-5736-AAFF-FFEB-F5F97E84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9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CDE8-230F-642F-5A8E-27CC7BFEA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F18FF-C07C-1601-09D7-6B9791996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0A54D-14EC-3F87-968E-94540482C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767CE-D6A6-DDC7-405D-0E0D3251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08746-1797-99E2-436D-694FEA79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D5799-8E2A-0A67-8FC3-89B55099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4610BD-90F8-CEC1-C96B-CB25C022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E9420-260D-5E07-1A1A-2700872FD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6AD2C-1AF3-A74E-825E-4ACEF0062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804E28-84C4-064B-931D-5C0FD7FC460C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E610-A1F3-56E7-F6B3-BC0C4E423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5E46F-1984-B493-CDC6-51120982C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184F6B-6E13-7C49-8A2C-27C71887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3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-limu.org/topic/view/?c=5&amp;t=27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m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thcarolinahealthnews.org/2023/07/28/wayne-county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creativecommons.org/licenses/by-nd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nnbreaking.com/tech/anaerobic-digesters-a-sustainable-manure-management-solution-for-dairy-farm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www.ars.usda.gov/northeast-area/up-pa/pswmru/docs/integrated-farm-system-mode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ls.cornell.edu/news/2024/04/new-york-dairies-hit-mileston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xhere.com/en/photo/862616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res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2" b="-182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711200" y="1680959"/>
            <a:ext cx="10769600" cy="3496083"/>
          </a:xfrm>
          <a:custGeom>
            <a:avLst/>
            <a:gdLst/>
            <a:ahLst/>
            <a:cxnLst/>
            <a:rect l="l" t="t" r="r" b="b"/>
            <a:pathLst>
              <a:path w="4924905" h="1381169">
                <a:moveTo>
                  <a:pt x="0" y="0"/>
                </a:moveTo>
                <a:lnTo>
                  <a:pt x="4924905" y="0"/>
                </a:lnTo>
                <a:lnTo>
                  <a:pt x="4924905" y="1381169"/>
                </a:lnTo>
                <a:lnTo>
                  <a:pt x="0" y="1381169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solidFill>
              <a:srgbClr val="861F41"/>
            </a:solidFill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138192" y="2561648"/>
            <a:ext cx="11915617" cy="1726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"/>
              </a:lnSpc>
              <a:spcBef>
                <a:spcPct val="0"/>
              </a:spcBef>
            </a:pPr>
            <a:endParaRPr sz="1200" dirty="0">
              <a:solidFill>
                <a:srgbClr val="861F41"/>
              </a:solidFill>
            </a:endParaRPr>
          </a:p>
          <a:p>
            <a:pPr algn="ctr">
              <a:lnSpc>
                <a:spcPts val="4933"/>
              </a:lnSpc>
            </a:pPr>
            <a:r>
              <a:rPr lang="en-US" sz="6400" dirty="0">
                <a:solidFill>
                  <a:srgbClr val="861F41"/>
                </a:solidFill>
                <a:latin typeface="Aptos ExtraBold" panose="020B0004020202020204" pitchFamily="34" charset="0"/>
              </a:rPr>
              <a:t>Alliance to Advance</a:t>
            </a:r>
          </a:p>
          <a:p>
            <a:pPr algn="ctr">
              <a:lnSpc>
                <a:spcPts val="4933"/>
              </a:lnSpc>
            </a:pPr>
            <a:r>
              <a:rPr lang="en-US" sz="6400" dirty="0">
                <a:solidFill>
                  <a:srgbClr val="861F41"/>
                </a:solidFill>
                <a:latin typeface="Aptos ExtraBold" panose="020B0004020202020204" pitchFamily="34" charset="0"/>
              </a:rPr>
              <a:t>Climate-Smart Agriculture</a:t>
            </a:r>
            <a:endParaRPr lang="en-US" sz="4933" dirty="0">
              <a:solidFill>
                <a:srgbClr val="861F41"/>
              </a:solidFill>
              <a:latin typeface="Acherus Grotesque Bold"/>
            </a:endParaRPr>
          </a:p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dirty="0">
                <a:solidFill>
                  <a:srgbClr val="861F41"/>
                </a:solidFill>
                <a:latin typeface="Acherus Grotesque Light"/>
              </a:rPr>
              <a:t>www.allianceforcsa.org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ws grazing in a field&#10;&#10;AI-generated content may be incorrect.">
            <a:extLst>
              <a:ext uri="{FF2B5EF4-FFF2-40B4-BE49-F238E27FC236}">
                <a16:creationId xmlns:a16="http://schemas.microsoft.com/office/drawing/2014/main" id="{D4B21BA2-646E-F781-7F55-49764A21F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6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54389-2E39-7E92-0E1C-C1E3D2968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200" y="381000"/>
            <a:ext cx="9041427" cy="6204381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04E11BF-CFFA-3ACC-18ED-845866913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057400"/>
            <a:ext cx="10737112" cy="34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93C7-8570-1EAA-4157-8B7E6CAE6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4E12EF5-7D49-6801-B93A-206D6206F11E}"/>
              </a:ext>
            </a:extLst>
          </p:cNvPr>
          <p:cNvGrpSpPr/>
          <p:nvPr/>
        </p:nvGrpSpPr>
        <p:grpSpPr>
          <a:xfrm>
            <a:off x="5104385" y="5902321"/>
            <a:ext cx="6924879" cy="814733"/>
            <a:chOff x="0" y="0"/>
            <a:chExt cx="13849759" cy="162946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2DDEBF7-4674-B0F9-4C4C-B01BD2BAFD76}"/>
                </a:ext>
              </a:extLst>
            </p:cNvPr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E7102D4-7878-D7AC-62ED-5FBF1B948E63}"/>
                </a:ext>
              </a:extLst>
            </p:cNvPr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BDAAFCD-C1FD-CA64-C7B0-6BBC1FF69557}"/>
              </a:ext>
            </a:extLst>
          </p:cNvPr>
          <p:cNvSpPr/>
          <p:nvPr/>
        </p:nvSpPr>
        <p:spPr>
          <a:xfrm>
            <a:off x="342668" y="267722"/>
            <a:ext cx="1270354" cy="1283186"/>
          </a:xfrm>
          <a:custGeom>
            <a:avLst/>
            <a:gdLst/>
            <a:ahLst/>
            <a:cxnLst/>
            <a:rect l="l" t="t" r="r" b="b"/>
            <a:pathLst>
              <a:path w="1905531" h="1924779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D2C61-B7C7-45C5-8CFF-425FC1C28A30}"/>
              </a:ext>
            </a:extLst>
          </p:cNvPr>
          <p:cNvSpPr txBox="1"/>
          <p:nvPr/>
        </p:nvSpPr>
        <p:spPr>
          <a:xfrm>
            <a:off x="548136" y="423965"/>
            <a:ext cx="61574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6600" spc="-100" dirty="0">
                <a:solidFill>
                  <a:srgbClr val="111618"/>
                </a:solidFill>
                <a:latin typeface="Oswald Medium" pitchFamily="2" charset="77"/>
              </a:rPr>
              <a:t>Research Themes</a:t>
            </a:r>
          </a:p>
          <a:p>
            <a:pPr defTabSz="457223">
              <a:defRPr/>
            </a:pPr>
            <a:endParaRPr lang="en-US" sz="3300" spc="-100" dirty="0">
              <a:solidFill>
                <a:srgbClr val="111618"/>
              </a:solidFill>
              <a:latin typeface="Oswald Light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BD0EB3-632B-1B55-F986-51AC4FF91AB3}"/>
              </a:ext>
            </a:extLst>
          </p:cNvPr>
          <p:cNvGrpSpPr/>
          <p:nvPr/>
        </p:nvGrpSpPr>
        <p:grpSpPr>
          <a:xfrm>
            <a:off x="1981200" y="1618718"/>
            <a:ext cx="9362667" cy="4553483"/>
            <a:chOff x="3080516" y="3478328"/>
            <a:chExt cx="12411284" cy="55583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A34FDF-C1A9-F9FA-CAAA-0375AD41F94C}"/>
                </a:ext>
              </a:extLst>
            </p:cNvPr>
            <p:cNvSpPr txBox="1"/>
            <p:nvPr/>
          </p:nvSpPr>
          <p:spPr>
            <a:xfrm>
              <a:off x="3449806" y="3478328"/>
              <a:ext cx="3275799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Practices &amp; </a:t>
              </a:r>
              <a:r>
                <a:rPr lang="en-AU" sz="1800" b="1" dirty="0" err="1">
                  <a:solidFill>
                    <a:srgbClr val="50478F"/>
                  </a:solidFill>
                </a:rPr>
                <a:t>GHGe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557E2A-C071-6337-985C-88539BC20D91}"/>
                </a:ext>
              </a:extLst>
            </p:cNvPr>
            <p:cNvCxnSpPr>
              <a:cxnSpLocks/>
            </p:cNvCxnSpPr>
            <p:nvPr/>
          </p:nvCxnSpPr>
          <p:spPr>
            <a:xfrm>
              <a:off x="3180878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46E65A-5D91-5E89-2441-0FBA4BD4D3BA}"/>
                </a:ext>
              </a:extLst>
            </p:cNvPr>
            <p:cNvSpPr txBox="1"/>
            <p:nvPr/>
          </p:nvSpPr>
          <p:spPr>
            <a:xfrm>
              <a:off x="3080516" y="4260386"/>
              <a:ext cx="3914012" cy="22170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Prescribed Grazing and Methane?</a:t>
              </a:r>
            </a:p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867" dirty="0">
                <a:solidFill>
                  <a:srgbClr val="50478F"/>
                </a:solidFill>
              </a:endParaRPr>
            </a:p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Manure management and </a:t>
              </a:r>
              <a:r>
                <a:rPr lang="en-AU" sz="1867" dirty="0" err="1">
                  <a:solidFill>
                    <a:srgbClr val="50478F"/>
                  </a:solidFill>
                </a:rPr>
                <a:t>GHGe</a:t>
              </a:r>
              <a:r>
                <a:rPr lang="en-AU" sz="1867" dirty="0">
                  <a:solidFill>
                    <a:srgbClr val="50478F"/>
                  </a:solidFill>
                </a:rPr>
                <a:t>?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E70BC7-2F6E-4E23-1CE7-4013D9168ADE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05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FAB3DA-D781-5F40-CB82-6D68BF1E5CAF}"/>
                </a:ext>
              </a:extLst>
            </p:cNvPr>
            <p:cNvSpPr txBox="1"/>
            <p:nvPr/>
          </p:nvSpPr>
          <p:spPr>
            <a:xfrm>
              <a:off x="7375043" y="4260386"/>
              <a:ext cx="3914012" cy="3193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100" dirty="0">
                <a:solidFill>
                  <a:srgbClr val="50478F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8F73299-DBAA-BD27-35CC-E2302DBD6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678144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2761C5-483B-D673-F094-895AB4BD9511}"/>
                </a:ext>
              </a:extLst>
            </p:cNvPr>
            <p:cNvSpPr txBox="1"/>
            <p:nvPr/>
          </p:nvSpPr>
          <p:spPr>
            <a:xfrm>
              <a:off x="11577782" y="4260386"/>
              <a:ext cx="3914012" cy="3193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100" dirty="0">
                <a:solidFill>
                  <a:srgbClr val="50478F"/>
                </a:solidFill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6F18CDF3-A121-8533-7722-FBF90E280686}"/>
                </a:ext>
              </a:extLst>
            </p:cNvPr>
            <p:cNvSpPr/>
            <p:nvPr/>
          </p:nvSpPr>
          <p:spPr>
            <a:xfrm rot="10800000">
              <a:off x="3680213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B7D9E6C7-F80C-BF12-C649-705853628B1D}"/>
                </a:ext>
              </a:extLst>
            </p:cNvPr>
            <p:cNvSpPr/>
            <p:nvPr/>
          </p:nvSpPr>
          <p:spPr>
            <a:xfrm rot="10800000">
              <a:off x="8086507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6995E045-8611-C280-6948-9EDBF031E517}"/>
                </a:ext>
              </a:extLst>
            </p:cNvPr>
            <p:cNvSpPr/>
            <p:nvPr/>
          </p:nvSpPr>
          <p:spPr>
            <a:xfrm rot="10800000">
              <a:off x="12196736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087028-41BA-4636-E63B-B5BD843DD3E9}"/>
                </a:ext>
              </a:extLst>
            </p:cNvPr>
            <p:cNvSpPr/>
            <p:nvPr/>
          </p:nvSpPr>
          <p:spPr>
            <a:xfrm>
              <a:off x="3520459" y="7949774"/>
              <a:ext cx="2911502" cy="1086940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Reduced Methane During Prescribed Grazing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21743C-09C8-CCA2-9781-19B7A62E14C5}"/>
                </a:ext>
              </a:extLst>
            </p:cNvPr>
            <p:cNvSpPr/>
            <p:nvPr/>
          </p:nvSpPr>
          <p:spPr>
            <a:xfrm>
              <a:off x="7968805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F70DBF-A130-F40D-6439-938A6142D084}"/>
                </a:ext>
              </a:extLst>
            </p:cNvPr>
            <p:cNvSpPr/>
            <p:nvPr/>
          </p:nvSpPr>
          <p:spPr>
            <a:xfrm>
              <a:off x="12079034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3391F4-34D1-DFC1-A2CE-5F1AD2221302}"/>
                </a:ext>
              </a:extLst>
            </p:cNvPr>
            <p:cNvSpPr txBox="1"/>
            <p:nvPr/>
          </p:nvSpPr>
          <p:spPr>
            <a:xfrm>
              <a:off x="7678004" y="3478328"/>
              <a:ext cx="3308087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MMRV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0DBF80-39FE-84BD-2302-7EBC09129318}"/>
                </a:ext>
              </a:extLst>
            </p:cNvPr>
            <p:cNvSpPr txBox="1"/>
            <p:nvPr/>
          </p:nvSpPr>
          <p:spPr>
            <a:xfrm>
              <a:off x="11835924" y="3478328"/>
              <a:ext cx="3494542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Broader Impacts</a:t>
              </a:r>
              <a:endParaRPr lang="en-AU" dirty="0">
                <a:solidFill>
                  <a:srgbClr val="50478F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9F230A6-117A-1F8B-B147-734220F779FA}"/>
              </a:ext>
            </a:extLst>
          </p:cNvPr>
          <p:cNvSpPr/>
          <p:nvPr/>
        </p:nvSpPr>
        <p:spPr>
          <a:xfrm>
            <a:off x="1879600" y="3175000"/>
            <a:ext cx="3054203" cy="58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523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farm&#10;&#10;AI-generated content may be incorrect.">
            <a:extLst>
              <a:ext uri="{FF2B5EF4-FFF2-40B4-BE49-F238E27FC236}">
                <a16:creationId xmlns:a16="http://schemas.microsoft.com/office/drawing/2014/main" id="{22509F79-31A8-FBF7-32BB-0541DF895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4698" y="0"/>
            <a:ext cx="1028260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B411C-1464-45AF-CA71-CD78D79A5FFC}"/>
              </a:ext>
            </a:extLst>
          </p:cNvPr>
          <p:cNvSpPr txBox="1"/>
          <p:nvPr/>
        </p:nvSpPr>
        <p:spPr>
          <a:xfrm>
            <a:off x="954698" y="6858000"/>
            <a:ext cx="102826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hlinkClick r:id="rId3" tooltip="https://www.northcarolinahealthnews.org/2023/07/28/wayne-county/"/>
              </a:rPr>
              <a:t>This Photo</a:t>
            </a:r>
            <a:r>
              <a:rPr lang="en-US" sz="600"/>
              <a:t> by Unknown Author is licensed under </a:t>
            </a:r>
            <a:r>
              <a:rPr lang="en-US" sz="600">
                <a:hlinkClick r:id="rId4" tooltip="https://creativecommons.org/licenses/by-nd/3.0/"/>
              </a:rPr>
              <a:t>CC BY-ND</a:t>
            </a:r>
            <a:endParaRPr lang="en-US" sz="600"/>
          </a:p>
        </p:txBody>
      </p:sp>
      <p:pic>
        <p:nvPicPr>
          <p:cNvPr id="7" name="Picture 6" descr="A graph of different types of liquid&#10;&#10;Description automatically generated">
            <a:extLst>
              <a:ext uri="{FF2B5EF4-FFF2-40B4-BE49-F238E27FC236}">
                <a16:creationId xmlns:a16="http://schemas.microsoft.com/office/drawing/2014/main" id="{062DFDB8-B731-F3C0-A80F-B1429F714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467340"/>
            <a:ext cx="5994400" cy="58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81838-912D-077E-2F76-232EF2B4C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2C3905B-558F-CFCD-9445-5A80068FE176}"/>
              </a:ext>
            </a:extLst>
          </p:cNvPr>
          <p:cNvGrpSpPr/>
          <p:nvPr/>
        </p:nvGrpSpPr>
        <p:grpSpPr>
          <a:xfrm>
            <a:off x="5104385" y="5902321"/>
            <a:ext cx="6924879" cy="814733"/>
            <a:chOff x="0" y="0"/>
            <a:chExt cx="13849759" cy="162946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57135DA-0522-368D-B8C8-A12B0FD598DB}"/>
                </a:ext>
              </a:extLst>
            </p:cNvPr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79FEE34-7274-6EFB-6E9B-EF35CD523A23}"/>
                </a:ext>
              </a:extLst>
            </p:cNvPr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2C56BBD-4E92-6306-919D-9E8671AD3F03}"/>
              </a:ext>
            </a:extLst>
          </p:cNvPr>
          <p:cNvSpPr/>
          <p:nvPr/>
        </p:nvSpPr>
        <p:spPr>
          <a:xfrm>
            <a:off x="342668" y="267722"/>
            <a:ext cx="1270354" cy="1283186"/>
          </a:xfrm>
          <a:custGeom>
            <a:avLst/>
            <a:gdLst/>
            <a:ahLst/>
            <a:cxnLst/>
            <a:rect l="l" t="t" r="r" b="b"/>
            <a:pathLst>
              <a:path w="1905531" h="1924779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E5F1D-4888-B439-CB5E-60887014FAB3}"/>
              </a:ext>
            </a:extLst>
          </p:cNvPr>
          <p:cNvSpPr txBox="1"/>
          <p:nvPr/>
        </p:nvSpPr>
        <p:spPr>
          <a:xfrm>
            <a:off x="548136" y="423965"/>
            <a:ext cx="61574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6600" spc="-100" dirty="0">
                <a:solidFill>
                  <a:srgbClr val="111618"/>
                </a:solidFill>
                <a:latin typeface="Oswald Medium" pitchFamily="2" charset="77"/>
              </a:rPr>
              <a:t>Research Themes</a:t>
            </a:r>
          </a:p>
          <a:p>
            <a:pPr defTabSz="457223">
              <a:defRPr/>
            </a:pPr>
            <a:endParaRPr lang="en-US" sz="3300" spc="-100" dirty="0">
              <a:solidFill>
                <a:srgbClr val="111618"/>
              </a:solidFill>
              <a:latin typeface="Oswald Light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FEDF-259E-C7A3-5EF4-9BA9299CD8B0}"/>
              </a:ext>
            </a:extLst>
          </p:cNvPr>
          <p:cNvGrpSpPr/>
          <p:nvPr/>
        </p:nvGrpSpPr>
        <p:grpSpPr>
          <a:xfrm>
            <a:off x="1981200" y="1618718"/>
            <a:ext cx="9362667" cy="4553483"/>
            <a:chOff x="3080516" y="3478328"/>
            <a:chExt cx="12411284" cy="55583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BFF03D-B939-1B93-A120-5E100F40ED06}"/>
                </a:ext>
              </a:extLst>
            </p:cNvPr>
            <p:cNvSpPr txBox="1"/>
            <p:nvPr/>
          </p:nvSpPr>
          <p:spPr>
            <a:xfrm>
              <a:off x="3449806" y="3478328"/>
              <a:ext cx="3275799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Practices &amp; </a:t>
              </a:r>
              <a:r>
                <a:rPr lang="en-AU" sz="1800" b="1" dirty="0" err="1">
                  <a:solidFill>
                    <a:srgbClr val="50478F"/>
                  </a:solidFill>
                </a:rPr>
                <a:t>GHGe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1A98A9-63AC-060D-C578-F897B55F6E63}"/>
                </a:ext>
              </a:extLst>
            </p:cNvPr>
            <p:cNvCxnSpPr>
              <a:cxnSpLocks/>
            </p:cNvCxnSpPr>
            <p:nvPr/>
          </p:nvCxnSpPr>
          <p:spPr>
            <a:xfrm>
              <a:off x="3180878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0BEC11-5C1D-6DB6-5D65-A83D4B1F4D46}"/>
                </a:ext>
              </a:extLst>
            </p:cNvPr>
            <p:cNvSpPr txBox="1"/>
            <p:nvPr/>
          </p:nvSpPr>
          <p:spPr>
            <a:xfrm>
              <a:off x="3080516" y="4260386"/>
              <a:ext cx="3914012" cy="22170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Prescribed Grazing and Methane?</a:t>
              </a:r>
            </a:p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867" dirty="0">
                <a:solidFill>
                  <a:srgbClr val="50478F"/>
                </a:solidFill>
              </a:endParaRPr>
            </a:p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Manure management and </a:t>
              </a:r>
              <a:r>
                <a:rPr lang="en-AU" sz="1867" dirty="0" err="1">
                  <a:solidFill>
                    <a:srgbClr val="50478F"/>
                  </a:solidFill>
                </a:rPr>
                <a:t>GHGe</a:t>
              </a:r>
              <a:r>
                <a:rPr lang="en-AU" sz="1867" dirty="0">
                  <a:solidFill>
                    <a:srgbClr val="50478F"/>
                  </a:solidFill>
                </a:rPr>
                <a:t>?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E8231D-8A97-25F1-51B6-270AF85AD1FE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05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9DA3BD-16D8-AB69-77A5-E4EA81298EFE}"/>
                </a:ext>
              </a:extLst>
            </p:cNvPr>
            <p:cNvSpPr txBox="1"/>
            <p:nvPr/>
          </p:nvSpPr>
          <p:spPr>
            <a:xfrm>
              <a:off x="7375043" y="4260386"/>
              <a:ext cx="3914012" cy="11649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Drivers and barriers to participation in cost share programs?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10FE93-996D-33F9-51FE-FA683A7788DE}"/>
                </a:ext>
              </a:extLst>
            </p:cNvPr>
            <p:cNvCxnSpPr>
              <a:cxnSpLocks/>
            </p:cNvCxnSpPr>
            <p:nvPr/>
          </p:nvCxnSpPr>
          <p:spPr>
            <a:xfrm>
              <a:off x="11678144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AF9DE0-AFE2-A190-1374-6B0E23109894}"/>
                </a:ext>
              </a:extLst>
            </p:cNvPr>
            <p:cNvSpPr txBox="1"/>
            <p:nvPr/>
          </p:nvSpPr>
          <p:spPr>
            <a:xfrm>
              <a:off x="11577782" y="4260386"/>
              <a:ext cx="3914012" cy="3193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100" dirty="0">
                <a:solidFill>
                  <a:srgbClr val="50478F"/>
                </a:solidFill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18448DD2-1EC1-2F21-B4F2-0B0CA1D38A5F}"/>
                </a:ext>
              </a:extLst>
            </p:cNvPr>
            <p:cNvSpPr/>
            <p:nvPr/>
          </p:nvSpPr>
          <p:spPr>
            <a:xfrm rot="10800000">
              <a:off x="3680213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AD558DCA-5FB9-6065-1EC4-2A203B96314E}"/>
                </a:ext>
              </a:extLst>
            </p:cNvPr>
            <p:cNvSpPr/>
            <p:nvPr/>
          </p:nvSpPr>
          <p:spPr>
            <a:xfrm rot="10800000">
              <a:off x="8086507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78BE3E73-F9C9-071D-B60E-C3EF775928F3}"/>
                </a:ext>
              </a:extLst>
            </p:cNvPr>
            <p:cNvSpPr/>
            <p:nvPr/>
          </p:nvSpPr>
          <p:spPr>
            <a:xfrm rot="10800000">
              <a:off x="12196736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FD957D-F4F2-7F44-D607-7ED6C28CEF2D}"/>
                </a:ext>
              </a:extLst>
            </p:cNvPr>
            <p:cNvSpPr/>
            <p:nvPr/>
          </p:nvSpPr>
          <p:spPr>
            <a:xfrm>
              <a:off x="3520459" y="7949774"/>
              <a:ext cx="2911502" cy="1086940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More expensive = more effective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BFFF6C-A7D3-AECD-CC9E-A78FB3DB8788}"/>
                </a:ext>
              </a:extLst>
            </p:cNvPr>
            <p:cNvSpPr/>
            <p:nvPr/>
          </p:nvSpPr>
          <p:spPr>
            <a:xfrm>
              <a:off x="7968805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9CBF5B-2AA8-AF03-5695-561DF8282AA8}"/>
                </a:ext>
              </a:extLst>
            </p:cNvPr>
            <p:cNvSpPr/>
            <p:nvPr/>
          </p:nvSpPr>
          <p:spPr>
            <a:xfrm>
              <a:off x="12079034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A7AA62-5144-F4BD-6B29-D1FEBDAE6320}"/>
                </a:ext>
              </a:extLst>
            </p:cNvPr>
            <p:cNvSpPr txBox="1"/>
            <p:nvPr/>
          </p:nvSpPr>
          <p:spPr>
            <a:xfrm>
              <a:off x="7678004" y="3478328"/>
              <a:ext cx="3308087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Adoption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63A3E6-B856-BF0F-C27D-AED629B4F233}"/>
                </a:ext>
              </a:extLst>
            </p:cNvPr>
            <p:cNvSpPr txBox="1"/>
            <p:nvPr/>
          </p:nvSpPr>
          <p:spPr>
            <a:xfrm>
              <a:off x="11835924" y="3478328"/>
              <a:ext cx="3494542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MMRV</a:t>
              </a:r>
              <a:endParaRPr lang="en-AU" dirty="0">
                <a:solidFill>
                  <a:srgbClr val="50478F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9F25F1E-C0EF-B269-B7C3-828797F35FF5}"/>
              </a:ext>
            </a:extLst>
          </p:cNvPr>
          <p:cNvSpPr/>
          <p:nvPr/>
        </p:nvSpPr>
        <p:spPr>
          <a:xfrm>
            <a:off x="5104384" y="2165257"/>
            <a:ext cx="3054203" cy="103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10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arm with several round structures&#10;&#10;AI-generated content may be incorrect.">
            <a:extLst>
              <a:ext uri="{FF2B5EF4-FFF2-40B4-BE49-F238E27FC236}">
                <a16:creationId xmlns:a16="http://schemas.microsoft.com/office/drawing/2014/main" id="{31B68322-340C-C934-D6FF-7E23E75B2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"/>
          <a:stretch>
            <a:fillRect/>
          </a:stretch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B177E-0940-1EF2-591B-25D673EF6123}"/>
              </a:ext>
            </a:extLst>
          </p:cNvPr>
          <p:cNvSpPr txBox="1"/>
          <p:nvPr/>
        </p:nvSpPr>
        <p:spPr>
          <a:xfrm>
            <a:off x="254000" y="330200"/>
            <a:ext cx="11684000" cy="45243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Producers were most interested in funding for manure storage facilities.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Project cost was the major limiting factor.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Ongoing support for facility maintenance and technical assistance and installation were desired as attributes in cost share programs.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31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2F506-452C-7194-F164-0164A70B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36ABA0A-534C-8D86-0865-7D8B91221B2F}"/>
              </a:ext>
            </a:extLst>
          </p:cNvPr>
          <p:cNvGrpSpPr/>
          <p:nvPr/>
        </p:nvGrpSpPr>
        <p:grpSpPr>
          <a:xfrm>
            <a:off x="5104385" y="5902321"/>
            <a:ext cx="6924879" cy="814733"/>
            <a:chOff x="0" y="0"/>
            <a:chExt cx="13849759" cy="162946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321AA0F-49E2-A55D-98FD-6C9449CB7675}"/>
                </a:ext>
              </a:extLst>
            </p:cNvPr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518E5BB-253C-FB16-BC63-5AC710DF8CE2}"/>
                </a:ext>
              </a:extLst>
            </p:cNvPr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1DBFCBD-F8CC-F790-7389-9BC4419D5185}"/>
              </a:ext>
            </a:extLst>
          </p:cNvPr>
          <p:cNvSpPr/>
          <p:nvPr/>
        </p:nvSpPr>
        <p:spPr>
          <a:xfrm>
            <a:off x="342668" y="267722"/>
            <a:ext cx="1270354" cy="1283186"/>
          </a:xfrm>
          <a:custGeom>
            <a:avLst/>
            <a:gdLst/>
            <a:ahLst/>
            <a:cxnLst/>
            <a:rect l="l" t="t" r="r" b="b"/>
            <a:pathLst>
              <a:path w="1905531" h="1924779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0F4F7-F67F-12F6-9355-6F1AC9EC660F}"/>
              </a:ext>
            </a:extLst>
          </p:cNvPr>
          <p:cNvSpPr txBox="1"/>
          <p:nvPr/>
        </p:nvSpPr>
        <p:spPr>
          <a:xfrm>
            <a:off x="548136" y="423965"/>
            <a:ext cx="61574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6600" spc="-100" dirty="0">
                <a:solidFill>
                  <a:srgbClr val="111618"/>
                </a:solidFill>
                <a:latin typeface="Oswald Medium" pitchFamily="2" charset="77"/>
              </a:rPr>
              <a:t>Research Themes</a:t>
            </a:r>
          </a:p>
          <a:p>
            <a:pPr defTabSz="457223">
              <a:defRPr/>
            </a:pPr>
            <a:endParaRPr lang="en-US" sz="3300" spc="-100" dirty="0">
              <a:solidFill>
                <a:srgbClr val="111618"/>
              </a:solidFill>
              <a:latin typeface="Oswald Light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BBEA82-DA90-D960-7E2D-608FCE8D88F3}"/>
              </a:ext>
            </a:extLst>
          </p:cNvPr>
          <p:cNvGrpSpPr/>
          <p:nvPr/>
        </p:nvGrpSpPr>
        <p:grpSpPr>
          <a:xfrm>
            <a:off x="1981200" y="1618718"/>
            <a:ext cx="9362667" cy="4553483"/>
            <a:chOff x="3080516" y="3478328"/>
            <a:chExt cx="12411284" cy="55583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F36588-98C6-030A-58A0-D39A329FC9E2}"/>
                </a:ext>
              </a:extLst>
            </p:cNvPr>
            <p:cNvSpPr txBox="1"/>
            <p:nvPr/>
          </p:nvSpPr>
          <p:spPr>
            <a:xfrm>
              <a:off x="3449806" y="3478328"/>
              <a:ext cx="3275799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Practices &amp; </a:t>
              </a:r>
              <a:r>
                <a:rPr lang="en-AU" sz="1800" b="1" dirty="0" err="1">
                  <a:solidFill>
                    <a:srgbClr val="50478F"/>
                  </a:solidFill>
                </a:rPr>
                <a:t>GHGe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843EA9-0D65-2E08-9A19-3C89C6602FF5}"/>
                </a:ext>
              </a:extLst>
            </p:cNvPr>
            <p:cNvCxnSpPr>
              <a:cxnSpLocks/>
            </p:cNvCxnSpPr>
            <p:nvPr/>
          </p:nvCxnSpPr>
          <p:spPr>
            <a:xfrm>
              <a:off x="3180878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526477-7842-87A4-2840-5AB44EB459D1}"/>
                </a:ext>
              </a:extLst>
            </p:cNvPr>
            <p:cNvSpPr txBox="1"/>
            <p:nvPr/>
          </p:nvSpPr>
          <p:spPr>
            <a:xfrm>
              <a:off x="3080516" y="4260386"/>
              <a:ext cx="3914012" cy="22170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Prescribed Grazing and Methane?</a:t>
              </a:r>
            </a:p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867" dirty="0">
                <a:solidFill>
                  <a:srgbClr val="50478F"/>
                </a:solidFill>
              </a:endParaRPr>
            </a:p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Manure management and </a:t>
              </a:r>
              <a:r>
                <a:rPr lang="en-AU" sz="1867" dirty="0" err="1">
                  <a:solidFill>
                    <a:srgbClr val="50478F"/>
                  </a:solidFill>
                </a:rPr>
                <a:t>GHGe</a:t>
              </a:r>
              <a:r>
                <a:rPr lang="en-AU" sz="1867" dirty="0">
                  <a:solidFill>
                    <a:srgbClr val="50478F"/>
                  </a:solidFill>
                </a:rPr>
                <a:t>?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71B86C-4AA8-9D81-0567-EA17E4DAEE8D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05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39E234-BBAF-E798-57F9-C355200F3D03}"/>
                </a:ext>
              </a:extLst>
            </p:cNvPr>
            <p:cNvSpPr txBox="1"/>
            <p:nvPr/>
          </p:nvSpPr>
          <p:spPr>
            <a:xfrm>
              <a:off x="7375043" y="4260386"/>
              <a:ext cx="3914012" cy="11649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Drivers and barriers to participation in cost share programs?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405E64-551F-F6A7-3465-F03700FA2120}"/>
                </a:ext>
              </a:extLst>
            </p:cNvPr>
            <p:cNvCxnSpPr>
              <a:cxnSpLocks/>
            </p:cNvCxnSpPr>
            <p:nvPr/>
          </p:nvCxnSpPr>
          <p:spPr>
            <a:xfrm>
              <a:off x="11678144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081792-070A-E27A-82A9-F18C41E59685}"/>
                </a:ext>
              </a:extLst>
            </p:cNvPr>
            <p:cNvSpPr txBox="1"/>
            <p:nvPr/>
          </p:nvSpPr>
          <p:spPr>
            <a:xfrm>
              <a:off x="11577782" y="4260386"/>
              <a:ext cx="3914012" cy="18663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Is there an intermediate between Comet Planner and Comet Farm?</a:t>
              </a: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7728AFDA-EF3E-FF23-AA29-60B19C809532}"/>
                </a:ext>
              </a:extLst>
            </p:cNvPr>
            <p:cNvSpPr/>
            <p:nvPr/>
          </p:nvSpPr>
          <p:spPr>
            <a:xfrm rot="10800000">
              <a:off x="3680213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3DF42E68-76D3-8B01-0CFF-431E0BBC2BBD}"/>
                </a:ext>
              </a:extLst>
            </p:cNvPr>
            <p:cNvSpPr/>
            <p:nvPr/>
          </p:nvSpPr>
          <p:spPr>
            <a:xfrm rot="10800000">
              <a:off x="8086507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C4CFD2FA-21E1-F1DC-71CE-9BBE3A7050B8}"/>
                </a:ext>
              </a:extLst>
            </p:cNvPr>
            <p:cNvSpPr/>
            <p:nvPr/>
          </p:nvSpPr>
          <p:spPr>
            <a:xfrm rot="10800000">
              <a:off x="12196736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697E61-FA81-789A-2FF7-D6313F7E915D}"/>
                </a:ext>
              </a:extLst>
            </p:cNvPr>
            <p:cNvSpPr/>
            <p:nvPr/>
          </p:nvSpPr>
          <p:spPr>
            <a:xfrm>
              <a:off x="3520459" y="7949774"/>
              <a:ext cx="2911502" cy="1086940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More expensive = more effective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4E7B5B-7AE9-6117-2041-1311CD95E72E}"/>
                </a:ext>
              </a:extLst>
            </p:cNvPr>
            <p:cNvSpPr/>
            <p:nvPr/>
          </p:nvSpPr>
          <p:spPr>
            <a:xfrm>
              <a:off x="7968805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More expensive = more challenging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E057DD-8C98-85F1-474C-C231E8751A9C}"/>
                </a:ext>
              </a:extLst>
            </p:cNvPr>
            <p:cNvSpPr/>
            <p:nvPr/>
          </p:nvSpPr>
          <p:spPr>
            <a:xfrm>
              <a:off x="12079034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B86060-B94B-CBC9-C68B-7223299BA982}"/>
                </a:ext>
              </a:extLst>
            </p:cNvPr>
            <p:cNvSpPr txBox="1"/>
            <p:nvPr/>
          </p:nvSpPr>
          <p:spPr>
            <a:xfrm>
              <a:off x="7678004" y="3478328"/>
              <a:ext cx="3308087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Adoption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7B245C-FD0E-9B13-2A59-56B33A479222}"/>
                </a:ext>
              </a:extLst>
            </p:cNvPr>
            <p:cNvSpPr txBox="1"/>
            <p:nvPr/>
          </p:nvSpPr>
          <p:spPr>
            <a:xfrm>
              <a:off x="11835924" y="3478328"/>
              <a:ext cx="3494542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MMRV</a:t>
              </a:r>
              <a:endParaRPr lang="en-AU" dirty="0">
                <a:solidFill>
                  <a:srgbClr val="50478F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72CBD7E-A715-D259-1C86-1C3FA601CB4C}"/>
              </a:ext>
            </a:extLst>
          </p:cNvPr>
          <p:cNvSpPr/>
          <p:nvPr/>
        </p:nvSpPr>
        <p:spPr>
          <a:xfrm>
            <a:off x="8280400" y="2259387"/>
            <a:ext cx="3149600" cy="137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758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of a farm life cycle&#10;&#10;AI-generated content may be incorrect.">
            <a:extLst>
              <a:ext uri="{FF2B5EF4-FFF2-40B4-BE49-F238E27FC236}">
                <a16:creationId xmlns:a16="http://schemas.microsoft.com/office/drawing/2014/main" id="{4556C0BF-E103-BD07-7CE8-605585E81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97" y="643467"/>
            <a:ext cx="10413206" cy="5571065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C20757-42A5-B455-891F-EE826DC3FEB9}"/>
              </a:ext>
            </a:extLst>
          </p:cNvPr>
          <p:cNvGraphicFramePr>
            <a:graphicFrameLocks noGrp="1"/>
          </p:cNvGraphicFramePr>
          <p:nvPr/>
        </p:nvGraphicFramePr>
        <p:xfrm>
          <a:off x="2266015" y="1520019"/>
          <a:ext cx="7814279" cy="4696660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rgbClr val="670001"/>
                  </a:outerShdw>
                </a:effectLst>
                <a:tableStyleId>{5C22544A-7EE6-4342-B048-85BDC9FD1C3A}</a:tableStyleId>
              </a:tblPr>
              <a:tblGrid>
                <a:gridCol w="6608897">
                  <a:extLst>
                    <a:ext uri="{9D8B030D-6E8A-4147-A177-3AD203B41FA5}">
                      <a16:colId xmlns:a16="http://schemas.microsoft.com/office/drawing/2014/main" val="4252136414"/>
                    </a:ext>
                  </a:extLst>
                </a:gridCol>
                <a:gridCol w="1205383">
                  <a:extLst>
                    <a:ext uri="{9D8B030D-6E8A-4147-A177-3AD203B41FA5}">
                      <a16:colId xmlns:a16="http://schemas.microsoft.com/office/drawing/2014/main" val="1316510001"/>
                    </a:ext>
                  </a:extLst>
                </a:gridCol>
              </a:tblGrid>
              <a:tr h="617267"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Footprints</a:t>
                      </a:r>
                      <a:endParaRPr lang="en-GB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GB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568808"/>
                  </a:ext>
                </a:extLst>
              </a:tr>
              <a:tr h="55984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 Water Footprint (GWF)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759064"/>
                  </a:ext>
                </a:extLst>
              </a:tr>
              <a:tr h="55984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 Water Footprint (BWF)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592347"/>
                  </a:ext>
                </a:extLst>
              </a:tr>
              <a:tr h="55984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Reactive Nitrogen Footprint (RNF)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en-GB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537549"/>
                  </a:ext>
                </a:extLst>
              </a:tr>
              <a:tr h="55984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 Emissions (CO2E)</a:t>
                      </a: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1.99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997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Footprint (CF)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912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Animal Emissions (AE)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27374"/>
                  </a:ext>
                </a:extLst>
              </a:tr>
              <a:tr h="55984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Manure Emissions (ME)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74247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Emissions (LE)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n-GB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16050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9EEDDF01-AF74-6848-C054-DA106C20B4F8}"/>
              </a:ext>
            </a:extLst>
          </p:cNvPr>
          <p:cNvGrpSpPr/>
          <p:nvPr/>
        </p:nvGrpSpPr>
        <p:grpSpPr>
          <a:xfrm>
            <a:off x="1495691" y="530940"/>
            <a:ext cx="9377644" cy="6088143"/>
            <a:chOff x="1016744" y="12651236"/>
            <a:chExt cx="13831070" cy="10433612"/>
          </a:xfrm>
        </p:grpSpPr>
        <p:pic>
          <p:nvPicPr>
            <p:cNvPr id="6" name="Picture 5" descr="A diagram of a network&#10;&#10;Description automatically generated">
              <a:extLst>
                <a:ext uri="{FF2B5EF4-FFF2-40B4-BE49-F238E27FC236}">
                  <a16:creationId xmlns:a16="http://schemas.microsoft.com/office/drawing/2014/main" id="{7A1B1F0C-6537-4091-82B6-9B18A4AC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744" y="12664591"/>
              <a:ext cx="13831070" cy="10420257"/>
            </a:xfrm>
            <a:prstGeom prst="rect">
              <a:avLst/>
            </a:prstGeom>
            <a:ln w="57150">
              <a:solidFill>
                <a:srgbClr val="670001"/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2DC09A4-F174-B9E5-4245-03C7B30BA72C}"/>
                </a:ext>
              </a:extLst>
            </p:cNvPr>
            <p:cNvSpPr/>
            <p:nvPr/>
          </p:nvSpPr>
          <p:spPr>
            <a:xfrm>
              <a:off x="6487142" y="12651236"/>
              <a:ext cx="762743" cy="621324"/>
            </a:xfrm>
            <a:prstGeom prst="ellipse">
              <a:avLst/>
            </a:prstGeom>
            <a:noFill/>
            <a:ln w="76200">
              <a:solidFill>
                <a:srgbClr val="6700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09A681-6DF7-1A7F-0F39-5CA0ABB605BE}"/>
                </a:ext>
              </a:extLst>
            </p:cNvPr>
            <p:cNvSpPr/>
            <p:nvPr/>
          </p:nvSpPr>
          <p:spPr>
            <a:xfrm>
              <a:off x="11761407" y="12661002"/>
              <a:ext cx="582994" cy="706203"/>
            </a:xfrm>
            <a:prstGeom prst="ellipse">
              <a:avLst/>
            </a:prstGeom>
            <a:noFill/>
            <a:ln w="76200">
              <a:solidFill>
                <a:srgbClr val="6700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4C2655F-A32E-A974-1F43-79F1798C61F9}"/>
                </a:ext>
              </a:extLst>
            </p:cNvPr>
            <p:cNvSpPr/>
            <p:nvPr/>
          </p:nvSpPr>
          <p:spPr>
            <a:xfrm>
              <a:off x="4707728" y="14071654"/>
              <a:ext cx="582729" cy="815816"/>
            </a:xfrm>
            <a:prstGeom prst="ellipse">
              <a:avLst/>
            </a:prstGeom>
            <a:noFill/>
            <a:ln w="76200">
              <a:solidFill>
                <a:srgbClr val="6700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BC039E-251F-90A9-5913-2B70FC8D305B}"/>
                </a:ext>
              </a:extLst>
            </p:cNvPr>
            <p:cNvSpPr/>
            <p:nvPr/>
          </p:nvSpPr>
          <p:spPr>
            <a:xfrm>
              <a:off x="6336590" y="13339709"/>
              <a:ext cx="762743" cy="786647"/>
            </a:xfrm>
            <a:prstGeom prst="ellipse">
              <a:avLst/>
            </a:prstGeom>
            <a:noFill/>
            <a:ln w="76200">
              <a:solidFill>
                <a:srgbClr val="6700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EB7409-016F-DF8A-3B75-B378C69920CB}"/>
                </a:ext>
              </a:extLst>
            </p:cNvPr>
            <p:cNvSpPr/>
            <p:nvPr/>
          </p:nvSpPr>
          <p:spPr>
            <a:xfrm>
              <a:off x="9307286" y="19090547"/>
              <a:ext cx="751114" cy="955808"/>
            </a:xfrm>
            <a:prstGeom prst="ellipse">
              <a:avLst/>
            </a:prstGeom>
            <a:noFill/>
            <a:ln w="76200">
              <a:solidFill>
                <a:srgbClr val="6700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BADBF7-8A6E-4319-2A53-434F07120ED3}"/>
                </a:ext>
              </a:extLst>
            </p:cNvPr>
            <p:cNvSpPr/>
            <p:nvPr/>
          </p:nvSpPr>
          <p:spPr>
            <a:xfrm>
              <a:off x="12311740" y="12661001"/>
              <a:ext cx="582994" cy="774472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6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5BCCC-34C9-2FEE-F797-D97D4198B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990032C-7E73-1F00-8AEE-40967C5ABD47}"/>
              </a:ext>
            </a:extLst>
          </p:cNvPr>
          <p:cNvGrpSpPr/>
          <p:nvPr/>
        </p:nvGrpSpPr>
        <p:grpSpPr>
          <a:xfrm>
            <a:off x="5104385" y="5902321"/>
            <a:ext cx="6924879" cy="814733"/>
            <a:chOff x="0" y="0"/>
            <a:chExt cx="13849759" cy="162946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7E50E66-0125-3566-76B4-356BD8347209}"/>
                </a:ext>
              </a:extLst>
            </p:cNvPr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BEEFD95-8CFA-ED69-3CA9-4C0090CBCDA2}"/>
                </a:ext>
              </a:extLst>
            </p:cNvPr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4EDE020-F594-FB5A-C592-A9A06D8A8564}"/>
              </a:ext>
            </a:extLst>
          </p:cNvPr>
          <p:cNvSpPr/>
          <p:nvPr/>
        </p:nvSpPr>
        <p:spPr>
          <a:xfrm>
            <a:off x="342668" y="267722"/>
            <a:ext cx="1270354" cy="1283186"/>
          </a:xfrm>
          <a:custGeom>
            <a:avLst/>
            <a:gdLst/>
            <a:ahLst/>
            <a:cxnLst/>
            <a:rect l="l" t="t" r="r" b="b"/>
            <a:pathLst>
              <a:path w="1905531" h="1924779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17FB9-5ACB-FF59-9708-41001792ACB1}"/>
              </a:ext>
            </a:extLst>
          </p:cNvPr>
          <p:cNvSpPr txBox="1"/>
          <p:nvPr/>
        </p:nvSpPr>
        <p:spPr>
          <a:xfrm>
            <a:off x="548136" y="423965"/>
            <a:ext cx="61574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6600" spc="-100" dirty="0">
                <a:solidFill>
                  <a:srgbClr val="111618"/>
                </a:solidFill>
                <a:latin typeface="Oswald Medium" pitchFamily="2" charset="77"/>
              </a:rPr>
              <a:t>Research Themes</a:t>
            </a:r>
          </a:p>
          <a:p>
            <a:pPr defTabSz="457223">
              <a:defRPr/>
            </a:pPr>
            <a:endParaRPr lang="en-US" sz="3300" spc="-100" dirty="0">
              <a:solidFill>
                <a:srgbClr val="111618"/>
              </a:solidFill>
              <a:latin typeface="Oswald Light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8CC830-078B-DE20-2B33-7184E176CBAF}"/>
              </a:ext>
            </a:extLst>
          </p:cNvPr>
          <p:cNvGrpSpPr/>
          <p:nvPr/>
        </p:nvGrpSpPr>
        <p:grpSpPr>
          <a:xfrm>
            <a:off x="1981200" y="1618718"/>
            <a:ext cx="9362667" cy="4553483"/>
            <a:chOff x="3080516" y="3478328"/>
            <a:chExt cx="12411284" cy="55583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9C693-EAE2-8244-4FBF-9DC162EE94AB}"/>
                </a:ext>
              </a:extLst>
            </p:cNvPr>
            <p:cNvSpPr txBox="1"/>
            <p:nvPr/>
          </p:nvSpPr>
          <p:spPr>
            <a:xfrm>
              <a:off x="3449806" y="3478328"/>
              <a:ext cx="3275799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Practices &amp; </a:t>
              </a:r>
              <a:r>
                <a:rPr lang="en-AU" sz="1800" b="1" dirty="0" err="1">
                  <a:solidFill>
                    <a:srgbClr val="50478F"/>
                  </a:solidFill>
                </a:rPr>
                <a:t>GHGe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D70A847-09CB-C107-93CB-0D844F975CF6}"/>
                </a:ext>
              </a:extLst>
            </p:cNvPr>
            <p:cNvCxnSpPr>
              <a:cxnSpLocks/>
            </p:cNvCxnSpPr>
            <p:nvPr/>
          </p:nvCxnSpPr>
          <p:spPr>
            <a:xfrm>
              <a:off x="3180878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C7839D-CD24-9013-17EF-FD1826A2EFF3}"/>
                </a:ext>
              </a:extLst>
            </p:cNvPr>
            <p:cNvSpPr txBox="1"/>
            <p:nvPr/>
          </p:nvSpPr>
          <p:spPr>
            <a:xfrm>
              <a:off x="3080516" y="4260386"/>
              <a:ext cx="3914012" cy="22170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Prescribed Grazing and Methane?</a:t>
              </a:r>
            </a:p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867" dirty="0">
                <a:solidFill>
                  <a:srgbClr val="50478F"/>
                </a:solidFill>
              </a:endParaRPr>
            </a:p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Manure management and </a:t>
              </a:r>
              <a:r>
                <a:rPr lang="en-AU" sz="1867" dirty="0" err="1">
                  <a:solidFill>
                    <a:srgbClr val="50478F"/>
                  </a:solidFill>
                </a:rPr>
                <a:t>GHGe</a:t>
              </a:r>
              <a:r>
                <a:rPr lang="en-AU" sz="1867" dirty="0">
                  <a:solidFill>
                    <a:srgbClr val="50478F"/>
                  </a:solidFill>
                </a:rPr>
                <a:t>?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0F5250F-3E47-857E-C0B3-2E70089926C8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05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C9D5B5-BC64-7A71-F6BC-77DF99CB09C6}"/>
                </a:ext>
              </a:extLst>
            </p:cNvPr>
            <p:cNvSpPr txBox="1"/>
            <p:nvPr/>
          </p:nvSpPr>
          <p:spPr>
            <a:xfrm>
              <a:off x="7375043" y="4260386"/>
              <a:ext cx="3914012" cy="11649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Drivers and barriers to participation in cost share programs?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FCC0D0-B7BA-AD7D-7EA4-7E5E85CEEABD}"/>
                </a:ext>
              </a:extLst>
            </p:cNvPr>
            <p:cNvCxnSpPr>
              <a:cxnSpLocks/>
            </p:cNvCxnSpPr>
            <p:nvPr/>
          </p:nvCxnSpPr>
          <p:spPr>
            <a:xfrm>
              <a:off x="11678144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DABA56-9ACF-CE56-FBFA-78A8BC37BF50}"/>
                </a:ext>
              </a:extLst>
            </p:cNvPr>
            <p:cNvSpPr txBox="1"/>
            <p:nvPr/>
          </p:nvSpPr>
          <p:spPr>
            <a:xfrm>
              <a:off x="11577782" y="4260386"/>
              <a:ext cx="3914012" cy="18663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867" dirty="0">
                  <a:solidFill>
                    <a:srgbClr val="50478F"/>
                  </a:solidFill>
                </a:rPr>
                <a:t>Is there an intermediate between Comet Planner and Comet Farm?</a:t>
              </a: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1A45B14B-8D29-8DEE-D16A-A7E8ACADB362}"/>
                </a:ext>
              </a:extLst>
            </p:cNvPr>
            <p:cNvSpPr/>
            <p:nvPr/>
          </p:nvSpPr>
          <p:spPr>
            <a:xfrm rot="10800000">
              <a:off x="3680213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9E9606B1-D624-CFC9-9B30-6C858B5858A0}"/>
                </a:ext>
              </a:extLst>
            </p:cNvPr>
            <p:cNvSpPr/>
            <p:nvPr/>
          </p:nvSpPr>
          <p:spPr>
            <a:xfrm rot="10800000">
              <a:off x="8086507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C9BEB355-8242-89FD-DA47-27AF5108379D}"/>
                </a:ext>
              </a:extLst>
            </p:cNvPr>
            <p:cNvSpPr/>
            <p:nvPr/>
          </p:nvSpPr>
          <p:spPr>
            <a:xfrm rot="10800000">
              <a:off x="12196736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1103F5-9649-5C80-90EA-A83352890E54}"/>
                </a:ext>
              </a:extLst>
            </p:cNvPr>
            <p:cNvSpPr/>
            <p:nvPr/>
          </p:nvSpPr>
          <p:spPr>
            <a:xfrm>
              <a:off x="3520459" y="7949774"/>
              <a:ext cx="2911502" cy="1086940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More expensive = more effective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D75740-6C69-9DE0-2E1A-86C7BFFEE871}"/>
                </a:ext>
              </a:extLst>
            </p:cNvPr>
            <p:cNvSpPr/>
            <p:nvPr/>
          </p:nvSpPr>
          <p:spPr>
            <a:xfrm>
              <a:off x="7968805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More expensive = more challenging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D8B304-7D31-1090-996A-A1EE0CF25AF5}"/>
                </a:ext>
              </a:extLst>
            </p:cNvPr>
            <p:cNvSpPr/>
            <p:nvPr/>
          </p:nvSpPr>
          <p:spPr>
            <a:xfrm>
              <a:off x="12079034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Can develop intermediates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8FDB59-9FB8-E17E-E1A9-03707D39BCCF}"/>
                </a:ext>
              </a:extLst>
            </p:cNvPr>
            <p:cNvSpPr txBox="1"/>
            <p:nvPr/>
          </p:nvSpPr>
          <p:spPr>
            <a:xfrm>
              <a:off x="7678004" y="3478328"/>
              <a:ext cx="3308087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Adoption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418A3D-A49A-2802-C293-F92706036297}"/>
                </a:ext>
              </a:extLst>
            </p:cNvPr>
            <p:cNvSpPr txBox="1"/>
            <p:nvPr/>
          </p:nvSpPr>
          <p:spPr>
            <a:xfrm>
              <a:off x="11835924" y="3478328"/>
              <a:ext cx="3494542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MMRV</a:t>
              </a:r>
              <a:endParaRPr lang="en-AU" dirty="0">
                <a:solidFill>
                  <a:srgbClr val="50478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461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farm&#10;&#10;AI-generated content may be incorrect.">
            <a:extLst>
              <a:ext uri="{FF2B5EF4-FFF2-40B4-BE49-F238E27FC236}">
                <a16:creationId xmlns:a16="http://schemas.microsoft.com/office/drawing/2014/main" id="{41A9633B-48D0-EEF1-F387-7EA2D11CF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87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A couple of sheep grazing in a field&#10;&#10;AI-generated content may be incorrect.">
            <a:extLst>
              <a:ext uri="{FF2B5EF4-FFF2-40B4-BE49-F238E27FC236}">
                <a16:creationId xmlns:a16="http://schemas.microsoft.com/office/drawing/2014/main" id="{5F875041-D6F8-34F2-94A4-2915E97F0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0" r="1" b="28627"/>
          <a:stretch>
            <a:fillRect/>
          </a:stretch>
        </p:blipFill>
        <p:spPr>
          <a:xfrm>
            <a:off x="14" y="9"/>
            <a:ext cx="7279899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052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15EA6-3BB9-6C5D-C451-473FC7AF5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821D4DE-1890-DB44-1BE2-B8CCC6F42C7F}"/>
              </a:ext>
            </a:extLst>
          </p:cNvPr>
          <p:cNvSpPr/>
          <p:nvPr/>
        </p:nvSpPr>
        <p:spPr>
          <a:xfrm>
            <a:off x="342668" y="267722"/>
            <a:ext cx="1270354" cy="1283186"/>
          </a:xfrm>
          <a:custGeom>
            <a:avLst/>
            <a:gdLst/>
            <a:ahLst/>
            <a:cxnLst/>
            <a:rect l="l" t="t" r="r" b="b"/>
            <a:pathLst>
              <a:path w="1905531" h="1924779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BE24B3-A8D3-39C4-923F-9F60770878A8}"/>
              </a:ext>
            </a:extLst>
          </p:cNvPr>
          <p:cNvSpPr txBox="1"/>
          <p:nvPr/>
        </p:nvSpPr>
        <p:spPr>
          <a:xfrm>
            <a:off x="1591543" y="2409305"/>
            <a:ext cx="4400611" cy="124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</a:pPr>
            <a:r>
              <a:rPr lang="en-US" sz="2800" b="1" dirty="0">
                <a:solidFill>
                  <a:srgbClr val="000000"/>
                </a:solidFill>
                <a:latin typeface="Acherus Grotesque Bold"/>
              </a:rPr>
              <a:t>Robin White Ph.D.</a:t>
            </a:r>
          </a:p>
          <a:p>
            <a:r>
              <a:rPr lang="en-US" dirty="0"/>
              <a:t>Professor, School of Animal Sciences</a:t>
            </a:r>
          </a:p>
          <a:p>
            <a:r>
              <a:rPr lang="en-US" dirty="0"/>
              <a:t>Virginia Tech</a:t>
            </a:r>
          </a:p>
          <a:p>
            <a:r>
              <a:rPr lang="en-US" dirty="0"/>
              <a:t>rrwhite@vt.edu | 540-231-7384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92699E3-B4A3-E69D-EE8E-9667B84059DC}"/>
              </a:ext>
            </a:extLst>
          </p:cNvPr>
          <p:cNvGrpSpPr/>
          <p:nvPr/>
        </p:nvGrpSpPr>
        <p:grpSpPr>
          <a:xfrm>
            <a:off x="5104385" y="5902321"/>
            <a:ext cx="6924879" cy="814733"/>
            <a:chOff x="0" y="0"/>
            <a:chExt cx="13849759" cy="1629465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2676528-8B73-A7EC-63C9-A153F634524F}"/>
                </a:ext>
              </a:extLst>
            </p:cNvPr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D6E0B1B-27A5-2E48-857E-7B43D12FDE67}"/>
                </a:ext>
              </a:extLst>
            </p:cNvPr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7F8450-5A25-6141-86E5-0C4C38DC9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54" y="1271847"/>
            <a:ext cx="5270355" cy="35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69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2" b="-182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9310" y="1680959"/>
            <a:ext cx="11915617" cy="3496083"/>
            <a:chOff x="0" y="0"/>
            <a:chExt cx="4924905" cy="13811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4905" cy="1381169"/>
            </a:xfrm>
            <a:custGeom>
              <a:avLst/>
              <a:gdLst/>
              <a:ahLst/>
              <a:cxnLst/>
              <a:rect l="l" t="t" r="r" b="b"/>
              <a:pathLst>
                <a:path w="4924905" h="1381169">
                  <a:moveTo>
                    <a:pt x="0" y="0"/>
                  </a:moveTo>
                  <a:lnTo>
                    <a:pt x="4924905" y="0"/>
                  </a:lnTo>
                  <a:lnTo>
                    <a:pt x="4924905" y="1381169"/>
                  </a:lnTo>
                  <a:lnTo>
                    <a:pt x="0" y="1381169"/>
                  </a:lnTo>
                  <a:close/>
                </a:path>
              </a:pathLst>
            </a:custGeom>
            <a:solidFill>
              <a:srgbClr val="D7D2CB">
                <a:alpha val="94902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8192" y="2448860"/>
            <a:ext cx="11915617" cy="1921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185"/>
              </a:lnSpc>
              <a:spcBef>
                <a:spcPct val="0"/>
              </a:spcBef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ts val="1185"/>
              </a:lnSpc>
              <a:spcBef>
                <a:spcPct val="0"/>
              </a:spcBef>
            </a:pPr>
            <a:endParaRPr lang="en-US" sz="1200" dirty="0"/>
          </a:p>
          <a:p>
            <a:pPr algn="ctr">
              <a:lnSpc>
                <a:spcPts val="4933"/>
              </a:lnSpc>
            </a:pPr>
            <a:r>
              <a:rPr lang="en-US" sz="4000" dirty="0">
                <a:solidFill>
                  <a:srgbClr val="861F41"/>
                </a:solidFill>
                <a:latin typeface="Acherus Grotesque Bold"/>
              </a:rPr>
              <a:t>VT Research Snapshots</a:t>
            </a:r>
          </a:p>
          <a:p>
            <a:pPr algn="ctr" defTabSz="609630">
              <a:lnSpc>
                <a:spcPts val="4933"/>
              </a:lnSpc>
            </a:pPr>
            <a:r>
              <a:rPr lang="en-US" sz="2000" dirty="0">
                <a:solidFill>
                  <a:srgbClr val="861F41"/>
                </a:solidFill>
                <a:latin typeface="Acherus Grotesque Bold"/>
              </a:rPr>
              <a:t>VT Agronomy Research Team</a:t>
            </a:r>
          </a:p>
          <a:p>
            <a:pPr algn="ctr" defTabSz="609630">
              <a:lnSpc>
                <a:spcPts val="933"/>
              </a:lnSpc>
            </a:pPr>
            <a:endParaRPr lang="en-US" sz="4933" dirty="0">
              <a:solidFill>
                <a:srgbClr val="861F41"/>
              </a:solidFill>
              <a:latin typeface="Acherus Grotesque Bold"/>
            </a:endParaRPr>
          </a:p>
          <a:p>
            <a:pPr algn="ctr" defTabSz="609630">
              <a:lnSpc>
                <a:spcPts val="1976"/>
              </a:lnSpc>
              <a:spcBef>
                <a:spcPct val="0"/>
              </a:spcBef>
            </a:pPr>
            <a:endParaRPr lang="en-US" sz="1411" dirty="0">
              <a:solidFill>
                <a:srgbClr val="861F41"/>
              </a:solidFill>
              <a:latin typeface="Acherus Grotesque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580" b="-1819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1"/>
          <p:cNvGrpSpPr/>
          <p:nvPr/>
        </p:nvGrpSpPr>
        <p:grpSpPr>
          <a:xfrm>
            <a:off x="129310" y="1347665"/>
            <a:ext cx="11915617" cy="4528201"/>
            <a:chOff x="0" y="-47625"/>
            <a:chExt cx="4924905" cy="1428794"/>
          </a:xfrm>
        </p:grpSpPr>
        <p:sp>
          <p:nvSpPr>
            <p:cNvPr id="151" name="Google Shape;151;p1"/>
            <p:cNvSpPr/>
            <p:nvPr/>
          </p:nvSpPr>
          <p:spPr>
            <a:xfrm>
              <a:off x="0" y="0"/>
              <a:ext cx="4924905" cy="1381169"/>
            </a:xfrm>
            <a:custGeom>
              <a:avLst/>
              <a:gdLst/>
              <a:ahLst/>
              <a:cxnLst/>
              <a:rect l="l" t="t" r="r" b="b"/>
              <a:pathLst>
                <a:path w="4924905" h="1381169" extrusionOk="0">
                  <a:moveTo>
                    <a:pt x="0" y="0"/>
                  </a:moveTo>
                  <a:lnTo>
                    <a:pt x="4924905" y="0"/>
                  </a:lnTo>
                  <a:lnTo>
                    <a:pt x="4924905" y="1381169"/>
                  </a:lnTo>
                  <a:lnTo>
                    <a:pt x="0" y="1381169"/>
                  </a:lnTo>
                  <a:close/>
                </a:path>
              </a:pathLst>
            </a:custGeom>
            <a:solidFill>
              <a:srgbClr val="D7D2CB">
                <a:alpha val="9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"/>
          <p:cNvSpPr txBox="1"/>
          <p:nvPr/>
        </p:nvSpPr>
        <p:spPr>
          <a:xfrm>
            <a:off x="-17763" y="2445371"/>
            <a:ext cx="11915600" cy="212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777"/>
              </a:lnSpc>
            </a:pPr>
            <a:endParaRPr sz="1200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ctr">
              <a:lnSpc>
                <a:spcPct val="123316"/>
              </a:lnSpc>
            </a:pPr>
            <a:r>
              <a:rPr lang="en-US" sz="4000" b="1" dirty="0">
                <a:solidFill>
                  <a:srgbClr val="861F41"/>
                </a:solidFill>
                <a:latin typeface="Acherus Grotesque Medium" panose="02000505000000020004" pitchFamily="2" charset="77"/>
                <a:ea typeface="Helvetica Neue"/>
                <a:cs typeface="Helvetica Neue"/>
                <a:sym typeface="Helvetica Neue"/>
              </a:rPr>
              <a:t>VT Research Snapshots</a:t>
            </a:r>
            <a:endParaRPr sz="4000" b="1" dirty="0">
              <a:solidFill>
                <a:srgbClr val="861F41"/>
              </a:solidFill>
              <a:latin typeface="Acherus Grotesque Medium" panose="02000505000000020004" pitchFamily="2" charset="77"/>
              <a:ea typeface="Helvetica Neue"/>
              <a:cs typeface="Helvetica Neue"/>
              <a:sym typeface="Helvetica Neue"/>
            </a:endParaRPr>
          </a:p>
          <a:p>
            <a:pPr algn="ctr">
              <a:lnSpc>
                <a:spcPct val="123316"/>
              </a:lnSpc>
            </a:pPr>
            <a:endParaRPr sz="1200" b="1" dirty="0">
              <a:latin typeface="Acherus Grotesque Medium" panose="02000505000000020004" pitchFamily="2" charset="77"/>
              <a:ea typeface="Helvetica Neue"/>
              <a:cs typeface="Helvetica Neue"/>
              <a:sym typeface="Helvetica Neue"/>
            </a:endParaRPr>
          </a:p>
          <a:p>
            <a:pPr algn="ctr">
              <a:lnSpc>
                <a:spcPct val="123316"/>
              </a:lnSpc>
            </a:pPr>
            <a:r>
              <a:rPr lang="en" sz="2000" b="1" dirty="0">
                <a:solidFill>
                  <a:srgbClr val="861F41"/>
                </a:solidFill>
                <a:latin typeface="Acherus Grotesque Medium" panose="02000505000000020004" pitchFamily="2" charset="77"/>
                <a:ea typeface="Helvetica Neue"/>
                <a:cs typeface="Helvetica Neue"/>
                <a:sym typeface="Helvetica Neue"/>
              </a:rPr>
              <a:t>Agricultural &amp; Applied Economics</a:t>
            </a:r>
            <a:endParaRPr sz="2000" b="1" dirty="0">
              <a:latin typeface="Acherus Grotesque Medium" panose="02000505000000020004" pitchFamily="2" charset="77"/>
              <a:ea typeface="Helvetica Neue"/>
              <a:cs typeface="Helvetica Neue"/>
              <a:sym typeface="Helvetica Neue"/>
            </a:endParaRPr>
          </a:p>
          <a:p>
            <a:endParaRPr sz="1867" dirty="0">
              <a:solidFill>
                <a:srgbClr val="861F4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ctr"/>
            <a:endParaRPr sz="1867" dirty="0">
              <a:solidFill>
                <a:srgbClr val="861F4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g373e56ae10b_2_4"/>
          <p:cNvGrpSpPr/>
          <p:nvPr/>
        </p:nvGrpSpPr>
        <p:grpSpPr>
          <a:xfrm>
            <a:off x="6211647" y="5991902"/>
            <a:ext cx="5817822" cy="725112"/>
            <a:chOff x="0" y="0"/>
            <a:chExt cx="13849759" cy="1629465"/>
          </a:xfrm>
        </p:grpSpPr>
        <p:sp>
          <p:nvSpPr>
            <p:cNvPr id="160" name="Google Shape;160;g373e56ae10b_2_4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373e56ae10b_2_4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g373e56ae10b_2_4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73e56ae10b_2_4"/>
          <p:cNvSpPr txBox="1"/>
          <p:nvPr/>
        </p:nvSpPr>
        <p:spPr>
          <a:xfrm>
            <a:off x="457200" y="309164"/>
            <a:ext cx="8511000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" sz="3000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Motivating Questions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g373e56ae10b_2_4"/>
          <p:cNvSpPr txBox="1"/>
          <p:nvPr/>
        </p:nvSpPr>
        <p:spPr>
          <a:xfrm>
            <a:off x="1069167" y="2918184"/>
            <a:ext cx="8511000" cy="151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r>
              <a:rPr lang="en" sz="2267">
                <a:latin typeface="Helvetica Neue"/>
                <a:ea typeface="Helvetica Neue"/>
                <a:cs typeface="Helvetica Neue"/>
                <a:sym typeface="Helvetica Neue"/>
              </a:rPr>
              <a:t>2.  </a:t>
            </a:r>
            <a:r>
              <a:rPr lang="en" sz="2267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new practices deliver benefits beyond the farm</a:t>
            </a:r>
            <a:r>
              <a:rPr lang="en" sz="22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267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(water quality, soil erosion, GHG mitigation)</a:t>
            </a:r>
            <a:r>
              <a:rPr lang="en" sz="22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how large is that value to the public as a whole? </a:t>
            </a:r>
            <a:endParaRPr sz="2267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sz="2267" b="1">
              <a:solidFill>
                <a:schemeClr val="dk1"/>
              </a:solidFill>
            </a:endParaRPr>
          </a:p>
        </p:txBody>
      </p:sp>
      <p:sp>
        <p:nvSpPr>
          <p:cNvPr id="165" name="Google Shape;165;g373e56ae10b_2_4"/>
          <p:cNvSpPr txBox="1"/>
          <p:nvPr/>
        </p:nvSpPr>
        <p:spPr>
          <a:xfrm>
            <a:off x="2161967" y="4704467"/>
            <a:ext cx="8892800" cy="82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r>
              <a:rPr lang="en" sz="2267">
                <a:latin typeface="Helvetica Neue"/>
                <a:ea typeface="Helvetica Neue"/>
                <a:cs typeface="Helvetica Neue"/>
                <a:sym typeface="Helvetica Neue"/>
              </a:rPr>
              <a:t>3.  </a:t>
            </a:r>
            <a:r>
              <a:rPr lang="en" sz="2267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consumers value climate-smart practices enough to pay for them?</a:t>
            </a:r>
            <a:r>
              <a:rPr lang="en" sz="22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267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 does demand vary based on the label and its design?</a:t>
            </a:r>
            <a:endParaRPr sz="2267" b="1">
              <a:solidFill>
                <a:schemeClr val="dk1"/>
              </a:solidFill>
            </a:endParaRPr>
          </a:p>
        </p:txBody>
      </p:sp>
      <p:pic>
        <p:nvPicPr>
          <p:cNvPr id="166" name="Google Shape;166;g373e56ae10b_2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7817" y="1328834"/>
            <a:ext cx="940667" cy="940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g373e56ae10b_2_4"/>
          <p:cNvGrpSpPr/>
          <p:nvPr/>
        </p:nvGrpSpPr>
        <p:grpSpPr>
          <a:xfrm>
            <a:off x="2064434" y="1387400"/>
            <a:ext cx="9230550" cy="898568"/>
            <a:chOff x="2226300" y="1969325"/>
            <a:chExt cx="13845825" cy="1347852"/>
          </a:xfrm>
        </p:grpSpPr>
        <p:sp>
          <p:nvSpPr>
            <p:cNvPr id="168" name="Google Shape;168;g373e56ae10b_2_4"/>
            <p:cNvSpPr txBox="1"/>
            <p:nvPr/>
          </p:nvSpPr>
          <p:spPr>
            <a:xfrm>
              <a:off x="2228625" y="1969325"/>
              <a:ext cx="13843500" cy="1231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spAutoFit/>
            </a:bodyPr>
            <a:lstStyle/>
            <a:p>
              <a:pPr marL="304815" indent="-296348">
                <a:buSzPts val="3400"/>
                <a:buFont typeface="Helvetica Neue"/>
                <a:buAutoNum type="arabicPeriod"/>
              </a:pPr>
              <a:r>
                <a:rPr lang="en" sz="2267">
                  <a:latin typeface="Helvetica Neue"/>
                  <a:ea typeface="Helvetica Neue"/>
                  <a:cs typeface="Helvetica Neue"/>
                  <a:sym typeface="Helvetica Neue"/>
                </a:rPr>
                <a:t>Imagine a ND soybean farmer adopts low tillage with Alliance $. </a:t>
              </a:r>
              <a:endParaRPr sz="2267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endParaRPr sz="2267" b="1">
                <a:solidFill>
                  <a:schemeClr val="dk1"/>
                </a:solidFill>
              </a:endParaRPr>
            </a:p>
          </p:txBody>
        </p:sp>
        <p:sp>
          <p:nvSpPr>
            <p:cNvPr id="169" name="Google Shape;169;g373e56ae10b_2_4"/>
            <p:cNvSpPr txBox="1"/>
            <p:nvPr/>
          </p:nvSpPr>
          <p:spPr>
            <a:xfrm>
              <a:off x="9488702" y="2609225"/>
              <a:ext cx="6274800" cy="707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spAutoFit/>
            </a:bodyPr>
            <a:lstStyle/>
            <a:p>
              <a:r>
                <a:rPr lang="en" sz="2267" b="1">
                  <a:solidFill>
                    <a:srgbClr val="8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Was the program a failure?</a:t>
              </a:r>
              <a:endParaRPr sz="2267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g373e56ae10b_2_4"/>
            <p:cNvSpPr txBox="1"/>
            <p:nvPr/>
          </p:nvSpPr>
          <p:spPr>
            <a:xfrm>
              <a:off x="2226300" y="2609225"/>
              <a:ext cx="7491000" cy="707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spAutoFit/>
            </a:bodyPr>
            <a:lstStyle/>
            <a:p>
              <a:pPr marL="304815"/>
              <a:r>
                <a:rPr lang="en" sz="2267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next season? Yields are down.</a:t>
              </a:r>
              <a:endParaRPr sz="2267"/>
            </a:p>
          </p:txBody>
        </p:sp>
      </p:grpSp>
      <p:pic>
        <p:nvPicPr>
          <p:cNvPr id="171" name="Google Shape;171;g373e56ae10b_2_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80167" y="2685017"/>
            <a:ext cx="1823391" cy="169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73e56ae10b_2_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6767" y="4572133"/>
            <a:ext cx="1046600" cy="10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/>
          <p:nvPr/>
        </p:nvSpPr>
        <p:spPr>
          <a:xfrm>
            <a:off x="457200" y="309166"/>
            <a:ext cx="9702800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" sz="3000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these questions have in common?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931734" y="2165225"/>
            <a:ext cx="96534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333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What works?</a:t>
            </a:r>
            <a:r>
              <a:rPr lang="en" sz="23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33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	 Impact evaluation</a:t>
            </a:r>
            <a:endParaRPr sz="867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931733" y="3067983"/>
            <a:ext cx="10945200" cy="10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333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What’s the value to society?</a:t>
            </a:r>
            <a:r>
              <a:rPr lang="en" sz="23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33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Public goods &amp; ecosystem services valuation</a:t>
            </a:r>
            <a:endParaRPr sz="23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Google Shape;180;p3"/>
          <p:cNvSpPr txBox="1"/>
          <p:nvPr/>
        </p:nvSpPr>
        <p:spPr>
          <a:xfrm>
            <a:off x="931741" y="4096941"/>
            <a:ext cx="10410800" cy="10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333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What will people pay?</a:t>
            </a:r>
            <a:r>
              <a:rPr lang="en" sz="23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33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Market demand &amp; willingness to pay estimation</a:t>
            </a:r>
            <a:endParaRPr sz="23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81" name="Google Shape;181;p3"/>
          <p:cNvGrpSpPr/>
          <p:nvPr/>
        </p:nvGrpSpPr>
        <p:grpSpPr>
          <a:xfrm>
            <a:off x="8788400" y="114264"/>
            <a:ext cx="3212449" cy="494053"/>
            <a:chOff x="0" y="0"/>
            <a:chExt cx="13849759" cy="1629465"/>
          </a:xfrm>
        </p:grpSpPr>
        <p:sp>
          <p:nvSpPr>
            <p:cNvPr id="182" name="Google Shape;182;p3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3"/>
          <p:cNvSpPr txBox="1"/>
          <p:nvPr/>
        </p:nvSpPr>
        <p:spPr>
          <a:xfrm>
            <a:off x="457200" y="1401183"/>
            <a:ext cx="11180000" cy="626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" sz="22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They’re rooted in </a:t>
            </a:r>
            <a:r>
              <a:rPr lang="en" sz="22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problems modern economists are trained to address</a:t>
            </a:r>
            <a:r>
              <a:rPr lang="en" sz="22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22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"/>
          <p:cNvSpPr txBox="1"/>
          <p:nvPr/>
        </p:nvSpPr>
        <p:spPr>
          <a:xfrm>
            <a:off x="279983" y="5194083"/>
            <a:ext cx="11720600" cy="13364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2267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These aren’t just academic questions: </a:t>
            </a:r>
            <a:r>
              <a:rPr lang="en" sz="2267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shape how we design smarter programs &amp; scale what works for producers and consumers alike.</a:t>
            </a:r>
            <a:endParaRPr sz="1267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 txBox="1"/>
          <p:nvPr/>
        </p:nvSpPr>
        <p:spPr>
          <a:xfrm>
            <a:off x="210567" y="449200"/>
            <a:ext cx="11976200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" sz="3000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 to our ND farmer adopting low tillage with Alliance $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210567" y="972600"/>
            <a:ext cx="104590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067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season yields are down. </a:t>
            </a:r>
            <a:r>
              <a:rPr lang="en" sz="2067" b="1" i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Did Alliance funds harm them?</a:t>
            </a:r>
            <a:endParaRPr sz="600" b="1" i="1">
              <a:solidFill>
                <a:srgbClr val="8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133800" y="2153683"/>
            <a:ext cx="7642200" cy="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year, drought hit hard</a:t>
            </a:r>
            <a:endParaRPr sz="1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133800" y="3231200"/>
            <a:ext cx="7031200" cy="3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when we compare this farm to others like it</a:t>
            </a:r>
            <a:r>
              <a:rPr lang="en" sz="2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we see:</a:t>
            </a:r>
            <a:endParaRPr sz="28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endParaRPr sz="28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292115">
              <a:buClr>
                <a:schemeClr val="dk1"/>
              </a:buClr>
              <a:buSzPts val="3300"/>
              <a:buFont typeface="Helvetica Neue Light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Smaller yield losses 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292115">
              <a:buClr>
                <a:schemeClr val="dk1"/>
              </a:buClr>
              <a:buSzPts val="3300"/>
              <a:buFont typeface="Helvetica Neue Light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Lower input costs</a:t>
            </a:r>
            <a:endParaRPr sz="10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292115">
              <a:buClr>
                <a:schemeClr val="dk1"/>
              </a:buClr>
              <a:buSzPts val="3300"/>
              <a:buFont typeface="Helvetica Neue Light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 erosion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292115">
              <a:buClr>
                <a:schemeClr val="dk1"/>
              </a:buClr>
              <a:buSzPts val="3300"/>
              <a:buFont typeface="Helvetica Neue Light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Increasing organic soil content</a:t>
            </a:r>
            <a:endParaRPr sz="10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6" name="Google Shape;196;p4"/>
          <p:cNvGrpSpPr/>
          <p:nvPr/>
        </p:nvGrpSpPr>
        <p:grpSpPr>
          <a:xfrm>
            <a:off x="8976376" y="5938"/>
            <a:ext cx="3212449" cy="494053"/>
            <a:chOff x="0" y="0"/>
            <a:chExt cx="13849759" cy="1629465"/>
          </a:xfrm>
        </p:grpSpPr>
        <p:sp>
          <p:nvSpPr>
            <p:cNvPr id="197" name="Google Shape;197;p4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4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0437" y="2286000"/>
            <a:ext cx="4828116" cy="32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"/>
          <p:cNvSpPr txBox="1"/>
          <p:nvPr/>
        </p:nvSpPr>
        <p:spPr>
          <a:xfrm>
            <a:off x="7220433" y="5628790"/>
            <a:ext cx="3060400" cy="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"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Source: SDSU Extension</a:t>
            </a:r>
            <a:endParaRPr sz="8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73e56ae10b_0_115"/>
          <p:cNvSpPr txBox="1"/>
          <p:nvPr/>
        </p:nvSpPr>
        <p:spPr>
          <a:xfrm>
            <a:off x="562600" y="2968150"/>
            <a:ext cx="4980400" cy="2991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1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Comparing before-and-after </a:t>
            </a:r>
            <a:r>
              <a:rPr lang="en" sz="213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1 farm</a:t>
            </a:r>
            <a:endParaRPr sz="21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endParaRPr sz="21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2133" i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 not a true measure of Alliance impact: as </a:t>
            </a:r>
            <a:r>
              <a:rPr lang="en" sz="21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can’t separate impact from weather or luck.</a:t>
            </a:r>
            <a:endParaRPr sz="21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g373e56ae10b_0_115"/>
          <p:cNvSpPr txBox="1"/>
          <p:nvPr/>
        </p:nvSpPr>
        <p:spPr>
          <a:xfrm>
            <a:off x="5879650" y="2968200"/>
            <a:ext cx="6210600" cy="2991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04815"/>
            <a:endParaRPr sz="21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endParaRPr sz="21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21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Comparing “raw” applicants to non-applicants:</a:t>
            </a:r>
            <a:endParaRPr sz="21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815"/>
            <a:endParaRPr sz="21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2133" i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 biased, as </a:t>
            </a:r>
            <a:r>
              <a:rPr lang="en" sz="213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applicants may (for example):</a:t>
            </a:r>
            <a:endParaRPr sz="21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283648">
              <a:lnSpc>
                <a:spcPct val="115000"/>
              </a:lnSpc>
              <a:buClr>
                <a:schemeClr val="dk1"/>
              </a:buClr>
              <a:buSzPts val="3100"/>
              <a:buFont typeface="Helvetica Neue Light"/>
              <a:buChar char="-"/>
            </a:pPr>
            <a:r>
              <a:rPr lang="en" sz="2067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 more experienced</a:t>
            </a:r>
            <a:endParaRPr sz="2067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283648">
              <a:lnSpc>
                <a:spcPct val="115000"/>
              </a:lnSpc>
              <a:buClr>
                <a:schemeClr val="dk1"/>
              </a:buClr>
              <a:buSzPts val="3100"/>
              <a:buFont typeface="Helvetica Neue Light"/>
              <a:buChar char="-"/>
            </a:pPr>
            <a:r>
              <a:rPr lang="en" sz="2067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 better resourced</a:t>
            </a:r>
            <a:endParaRPr sz="2067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283648">
              <a:lnSpc>
                <a:spcPct val="115000"/>
              </a:lnSpc>
              <a:buClr>
                <a:schemeClr val="dk1"/>
              </a:buClr>
              <a:buSzPts val="3100"/>
              <a:buFont typeface="Helvetica Neue Light"/>
              <a:buChar char="-"/>
            </a:pPr>
            <a:r>
              <a:rPr lang="en" sz="2067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Face different risks </a:t>
            </a:r>
            <a:endParaRPr sz="2067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endParaRPr sz="213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9" name="Google Shape;209;g373e56ae10b_0_115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73e56ae10b_0_115"/>
          <p:cNvSpPr txBox="1"/>
          <p:nvPr/>
        </p:nvSpPr>
        <p:spPr>
          <a:xfrm>
            <a:off x="210567" y="500000"/>
            <a:ext cx="11976200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" sz="3000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know Alliance support really have an impact?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g373e56ae10b_0_115"/>
          <p:cNvSpPr txBox="1"/>
          <p:nvPr/>
        </p:nvSpPr>
        <p:spPr>
          <a:xfrm>
            <a:off x="562600" y="1503200"/>
            <a:ext cx="106242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if we compared outcomes </a:t>
            </a:r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and without</a:t>
            </a:r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low tillage adoption?</a:t>
            </a:r>
            <a:endParaRPr sz="1200"/>
          </a:p>
        </p:txBody>
      </p:sp>
      <p:grpSp>
        <p:nvGrpSpPr>
          <p:cNvPr id="212" name="Google Shape;212;g373e56ae10b_0_115"/>
          <p:cNvGrpSpPr/>
          <p:nvPr/>
        </p:nvGrpSpPr>
        <p:grpSpPr>
          <a:xfrm>
            <a:off x="8976376" y="5938"/>
            <a:ext cx="3212221" cy="494054"/>
            <a:chOff x="0" y="0"/>
            <a:chExt cx="13849759" cy="1629465"/>
          </a:xfrm>
        </p:grpSpPr>
        <p:sp>
          <p:nvSpPr>
            <p:cNvPr id="213" name="Google Shape;213;g373e56ae10b_0_115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g373e56ae10b_0_115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3e56ae10b_0_140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373e56ae10b_0_140"/>
          <p:cNvSpPr txBox="1"/>
          <p:nvPr/>
        </p:nvSpPr>
        <p:spPr>
          <a:xfrm>
            <a:off x="210567" y="500000"/>
            <a:ext cx="11976200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" sz="3000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measure impacts only from the Alliance?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22" name="Google Shape;222;g373e56ae10b_0_140"/>
          <p:cNvGrpSpPr/>
          <p:nvPr/>
        </p:nvGrpSpPr>
        <p:grpSpPr>
          <a:xfrm>
            <a:off x="8976376" y="5938"/>
            <a:ext cx="3212221" cy="494054"/>
            <a:chOff x="0" y="0"/>
            <a:chExt cx="13849759" cy="1629465"/>
          </a:xfrm>
        </p:grpSpPr>
        <p:sp>
          <p:nvSpPr>
            <p:cNvPr id="223" name="Google Shape;223;g373e56ae10b_0_140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373e56ae10b_0_140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g373e56ae10b_0_140"/>
          <p:cNvSpPr txBox="1"/>
          <p:nvPr/>
        </p:nvSpPr>
        <p:spPr>
          <a:xfrm>
            <a:off x="2126600" y="1883333"/>
            <a:ext cx="76772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2333">
              <a:solidFill>
                <a:srgbClr val="8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g373e56ae10b_0_140"/>
          <p:cNvSpPr txBox="1"/>
          <p:nvPr/>
        </p:nvSpPr>
        <p:spPr>
          <a:xfrm>
            <a:off x="210567" y="1567467"/>
            <a:ext cx="11752400" cy="126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r>
              <a:rPr lang="en" sz="2467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A: Comparing outcomes </a:t>
            </a:r>
            <a:r>
              <a:rPr lang="en" sz="24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and without</a:t>
            </a:r>
            <a:r>
              <a:rPr lang="en" sz="2467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low tillage adoption </a:t>
            </a:r>
            <a:r>
              <a:rPr lang="en" sz="2600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farms that are, on average, alike in all ways</a:t>
            </a:r>
            <a:r>
              <a:rPr lang="en" sz="2600">
                <a:solidFill>
                  <a:srgbClr val="8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2600" b="1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except for our $$ offer</a:t>
            </a:r>
            <a:endParaRPr sz="2600">
              <a:solidFill>
                <a:srgbClr val="8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7" name="Google Shape;227;g373e56ae10b_0_140"/>
          <p:cNvSpPr txBox="1"/>
          <p:nvPr/>
        </p:nvSpPr>
        <p:spPr>
          <a:xfrm>
            <a:off x="188000" y="3136200"/>
            <a:ext cx="11554400" cy="1657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r>
              <a:rPr lang="en" sz="249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That’s why we select producers in a way gives </a:t>
            </a:r>
            <a:r>
              <a:rPr lang="en" sz="249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 farm an equal shot:</a:t>
            </a:r>
            <a:endParaRPr sz="249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sz="249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249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 that differences </a:t>
            </a:r>
            <a:r>
              <a:rPr lang="en" sz="249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between selected &amp; unselected groups</a:t>
            </a:r>
            <a:r>
              <a:rPr lang="en" sz="249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reflect the program</a:t>
            </a:r>
            <a:r>
              <a:rPr lang="en" sz="249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en" sz="249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who got picked or what year it was.</a:t>
            </a:r>
            <a:endParaRPr sz="249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g373e56ae10b_0_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76084" y="4945950"/>
            <a:ext cx="1609921" cy="17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73e56ae10b_0_140"/>
          <p:cNvSpPr txBox="1"/>
          <p:nvPr/>
        </p:nvSpPr>
        <p:spPr>
          <a:xfrm>
            <a:off x="2328950" y="5630534"/>
            <a:ext cx="6923000" cy="47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r>
              <a:rPr lang="en" sz="229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is what “</a:t>
            </a:r>
            <a:r>
              <a:rPr lang="en" sz="2293" i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randomized selection</a:t>
            </a:r>
            <a:r>
              <a:rPr lang="en" sz="229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” helps us build</a:t>
            </a:r>
            <a:endParaRPr sz="229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723faa54d1_0_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609630" indent="-457223">
              <a:buFont typeface="Helvetica Neue Light"/>
              <a:buAutoNum type="arabicPeriod"/>
            </a:pPr>
            <a:r>
              <a:rPr lang="en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Define program eligibility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457223">
              <a:buAutoNum type="arabicPeriod"/>
            </a:pPr>
            <a:r>
              <a:rPr lang="en" b="1" dirty="0"/>
              <a:t>Recruit producers to apply</a:t>
            </a:r>
            <a:endParaRPr b="1" dirty="0"/>
          </a:p>
          <a:p>
            <a:pPr marL="609630" indent="-457223">
              <a:buFont typeface="Helvetica Neue Light"/>
              <a:buAutoNum type="arabicPeriod"/>
            </a:pPr>
            <a:r>
              <a:rPr lang="en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Randomly assign eligible applicants to the treatment and comparison groups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457223">
              <a:buFont typeface="Helvetica Neue Light"/>
              <a:buAutoNum type="arabicPeriod"/>
            </a:pPr>
            <a:r>
              <a:rPr lang="en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Implement the program for the treatment group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630" indent="-457223">
              <a:buFont typeface="Helvetica Neue Light"/>
              <a:buAutoNum type="arabicPeriod"/>
            </a:pPr>
            <a:r>
              <a:rPr lang="en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Compare outcomes for those in treatment and comparison groups 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23" indent="-186276">
              <a:spcBef>
                <a:spcPts val="867"/>
              </a:spcBef>
              <a:spcAft>
                <a:spcPts val="1600"/>
              </a:spcAft>
              <a:buClr>
                <a:schemeClr val="dk1"/>
              </a:buClr>
              <a:buSzPts val="6400"/>
              <a:buNone/>
            </a:pP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6" name="Google Shape;326;g3723faa54d1_0_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sp>
        <p:nvSpPr>
          <p:cNvPr id="327" name="Google Shape;327;g3723faa54d1_0_23"/>
          <p:cNvSpPr txBox="1"/>
          <p:nvPr/>
        </p:nvSpPr>
        <p:spPr>
          <a:xfrm>
            <a:off x="7588166" y="6271500"/>
            <a:ext cx="4312000" cy="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b="1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</a:t>
            </a:r>
            <a:r>
              <a:rPr lang="en" sz="1333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Glennerster &amp; </a:t>
            </a:r>
            <a:r>
              <a:rPr lang="en" sz="1333">
                <a:solidFill>
                  <a:srgbClr val="999999"/>
                </a:solidFill>
                <a:highlight>
                  <a:srgbClr val="FBFBF9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Takavarasha 2013. </a:t>
            </a:r>
            <a:r>
              <a:rPr lang="en" sz="1333" u="sng">
                <a:solidFill>
                  <a:schemeClr val="hlink"/>
                </a:solidFill>
                <a:highlight>
                  <a:srgbClr val="FBFBF9"/>
                </a:highlight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Running Randomized Evaluations</a:t>
            </a:r>
            <a:r>
              <a:rPr lang="en" sz="1333">
                <a:solidFill>
                  <a:srgbClr val="999999"/>
                </a:solidFill>
                <a:highlight>
                  <a:srgbClr val="FBFBF9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 Princeton University Press</a:t>
            </a:r>
            <a:endParaRPr sz="1333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29" name="Google Shape;329;g3723faa54d1_0_23"/>
          <p:cNvGrpSpPr/>
          <p:nvPr/>
        </p:nvGrpSpPr>
        <p:grpSpPr>
          <a:xfrm>
            <a:off x="828264" y="4054340"/>
            <a:ext cx="5796980" cy="2545160"/>
            <a:chOff x="459100" y="2724143"/>
            <a:chExt cx="5227475" cy="2355258"/>
          </a:xfrm>
        </p:grpSpPr>
        <p:pic>
          <p:nvPicPr>
            <p:cNvPr id="330" name="Google Shape;330;g3723faa54d1_0_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07598" y="2724143"/>
              <a:ext cx="2620381" cy="2355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g3723faa54d1_0_23"/>
            <p:cNvSpPr txBox="1"/>
            <p:nvPr/>
          </p:nvSpPr>
          <p:spPr>
            <a:xfrm>
              <a:off x="3002325" y="4417225"/>
              <a:ext cx="287100" cy="28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2" name="Google Shape;332;g3723faa54d1_0_23"/>
            <p:cNvSpPr txBox="1"/>
            <p:nvPr/>
          </p:nvSpPr>
          <p:spPr>
            <a:xfrm>
              <a:off x="2995275" y="2759875"/>
              <a:ext cx="148800" cy="173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3" name="Google Shape;333;g3723faa54d1_0_23"/>
            <p:cNvSpPr txBox="1"/>
            <p:nvPr/>
          </p:nvSpPr>
          <p:spPr>
            <a:xfrm>
              <a:off x="5419375" y="2759875"/>
              <a:ext cx="208500" cy="187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34" name="Google Shape;334;g3723faa54d1_0_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8304" y="2724150"/>
              <a:ext cx="2469300" cy="217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g3723faa54d1_0_23"/>
            <p:cNvSpPr txBox="1"/>
            <p:nvPr/>
          </p:nvSpPr>
          <p:spPr>
            <a:xfrm>
              <a:off x="535300" y="4388725"/>
              <a:ext cx="287100" cy="24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6" name="Google Shape;336;g3723faa54d1_0_23"/>
            <p:cNvSpPr txBox="1"/>
            <p:nvPr/>
          </p:nvSpPr>
          <p:spPr>
            <a:xfrm>
              <a:off x="459100" y="2737675"/>
              <a:ext cx="287100" cy="173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7" name="Google Shape;337;g3723faa54d1_0_23"/>
            <p:cNvSpPr txBox="1"/>
            <p:nvPr/>
          </p:nvSpPr>
          <p:spPr>
            <a:xfrm rot="-5400000">
              <a:off x="1809875" y="3327325"/>
              <a:ext cx="124800" cy="246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8" name="Google Shape;338;g3723faa54d1_0_23"/>
            <p:cNvSpPr txBox="1"/>
            <p:nvPr/>
          </p:nvSpPr>
          <p:spPr>
            <a:xfrm rot="-5400000">
              <a:off x="4391025" y="3327325"/>
              <a:ext cx="124800" cy="246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9" name="Google Shape;339;g3723faa54d1_0_23"/>
            <p:cNvSpPr txBox="1"/>
            <p:nvPr/>
          </p:nvSpPr>
          <p:spPr>
            <a:xfrm>
              <a:off x="2882800" y="2849100"/>
              <a:ext cx="124800" cy="176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1867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41" name="Google Shape;341;g3723faa54d1_0_23"/>
          <p:cNvSpPr txBox="1"/>
          <p:nvPr/>
        </p:nvSpPr>
        <p:spPr>
          <a:xfrm>
            <a:off x="67" y="0"/>
            <a:ext cx="12192000" cy="1536600"/>
          </a:xfrm>
          <a:prstGeom prst="rect">
            <a:avLst/>
          </a:prstGeom>
          <a:solidFill>
            <a:srgbClr val="83003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933" b="1">
                <a:solidFill>
                  <a:srgbClr val="F5EBDE"/>
                </a:solidFill>
                <a:latin typeface="Montserrat"/>
                <a:ea typeface="Montserrat"/>
                <a:cs typeface="Montserrat"/>
                <a:sym typeface="Montserrat"/>
              </a:rPr>
              <a:t>Address recruitment</a:t>
            </a:r>
            <a:r>
              <a:rPr lang="en" sz="2933">
                <a:solidFill>
                  <a:srgbClr val="F5EBD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— not the selection – to avoid biasing results (if you want more producers of particular type)</a:t>
            </a:r>
            <a:endParaRPr sz="2933">
              <a:solidFill>
                <a:srgbClr val="F5EBD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"/>
          <p:cNvSpPr txBox="1"/>
          <p:nvPr/>
        </p:nvSpPr>
        <p:spPr>
          <a:xfrm>
            <a:off x="431800" y="523649"/>
            <a:ext cx="11328400" cy="56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" sz="3267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Robust valuation also hinges on randomized selection </a:t>
            </a:r>
            <a:endParaRPr sz="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47" name="Google Shape;347;p7"/>
          <p:cNvGrpSpPr/>
          <p:nvPr/>
        </p:nvGrpSpPr>
        <p:grpSpPr>
          <a:xfrm>
            <a:off x="7416800" y="6121400"/>
            <a:ext cx="4663263" cy="646453"/>
            <a:chOff x="0" y="0"/>
            <a:chExt cx="13849759" cy="1629465"/>
          </a:xfrm>
        </p:grpSpPr>
        <p:sp>
          <p:nvSpPr>
            <p:cNvPr id="348" name="Google Shape;348;p7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p7"/>
          <p:cNvSpPr txBox="1"/>
          <p:nvPr/>
        </p:nvSpPr>
        <p:spPr>
          <a:xfrm>
            <a:off x="152400" y="1685586"/>
            <a:ext cx="5334000" cy="1083014"/>
          </a:xfrm>
          <a:prstGeom prst="rect">
            <a:avLst/>
          </a:prstGeom>
          <a:solidFill>
            <a:srgbClr val="83003F"/>
          </a:solidFill>
          <a:ln w="15875" cap="flat" cmpd="sng">
            <a:solidFill>
              <a:srgbClr val="5047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1867">
                <a:solidFill>
                  <a:srgbClr val="F5EBD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Randomization allows seeing what’s new </a:t>
            </a:r>
            <a:r>
              <a:rPr lang="en" sz="1867" b="1">
                <a:solidFill>
                  <a:srgbClr val="F5EBD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due to the program</a:t>
            </a:r>
            <a:r>
              <a:rPr lang="en" sz="1867">
                <a:solidFill>
                  <a:srgbClr val="F5EBD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not what would’ve happened anyway (business as usual). </a:t>
            </a:r>
            <a:endParaRPr sz="1200"/>
          </a:p>
        </p:txBody>
      </p:sp>
      <p:sp>
        <p:nvSpPr>
          <p:cNvPr id="351" name="Google Shape;351;p7"/>
          <p:cNvSpPr txBox="1"/>
          <p:nvPr/>
        </p:nvSpPr>
        <p:spPr>
          <a:xfrm>
            <a:off x="5689600" y="1685585"/>
            <a:ext cx="6248400" cy="1083014"/>
          </a:xfrm>
          <a:prstGeom prst="rect">
            <a:avLst/>
          </a:prstGeom>
          <a:solidFill>
            <a:srgbClr val="83003F"/>
          </a:solidFill>
          <a:ln w="15875" cap="flat" cmpd="sng">
            <a:solidFill>
              <a:srgbClr val="5047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1867">
                <a:solidFill>
                  <a:srgbClr val="F5EBD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It lets us quantify impacts on cleaner water or carbon storage, and translate those into (a range of) $ values that reflect their broader societal benefits.</a:t>
            </a:r>
            <a:endParaRPr sz="1200"/>
          </a:p>
        </p:txBody>
      </p:sp>
      <p:pic>
        <p:nvPicPr>
          <p:cNvPr id="352" name="Google Shape;35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225" y="3047209"/>
            <a:ext cx="5794376" cy="381079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7"/>
          <p:cNvSpPr txBox="1"/>
          <p:nvPr/>
        </p:nvSpPr>
        <p:spPr>
          <a:xfrm>
            <a:off x="6465067" y="3047217"/>
            <a:ext cx="5473000" cy="28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" sz="2133">
                <a:solidFill>
                  <a:srgbClr val="8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Evaluation approaches that focus only on contracts issued/people funded will mis-state impact:</a:t>
            </a:r>
            <a:endParaRPr sz="2133">
              <a:solidFill>
                <a:srgbClr val="8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endParaRPr sz="2133">
              <a:solidFill>
                <a:srgbClr val="8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04815" indent="-304815">
              <a:spcBef>
                <a:spcPts val="600"/>
              </a:spcBef>
              <a:buClr>
                <a:srgbClr val="800000"/>
              </a:buClr>
              <a:buSzPts val="3200"/>
              <a:buFont typeface="Arial"/>
              <a:buChar char="•"/>
            </a:pPr>
            <a:r>
              <a:rPr lang="en" sz="2133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Underestimate: </a:t>
            </a:r>
            <a:r>
              <a:rPr lang="en" sz="2133">
                <a:solidFill>
                  <a:srgbClr val="8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evidence of social learning</a:t>
            </a:r>
            <a:endParaRPr sz="1200">
              <a:solidFill>
                <a:srgbClr val="800000"/>
              </a:solidFill>
            </a:endParaRPr>
          </a:p>
          <a:p>
            <a:pPr marL="304815" indent="-304815">
              <a:spcBef>
                <a:spcPts val="600"/>
              </a:spcBef>
              <a:buClr>
                <a:srgbClr val="800000"/>
              </a:buClr>
              <a:buSzPts val="3200"/>
              <a:buFont typeface="Arial"/>
              <a:buChar char="•"/>
            </a:pPr>
            <a:r>
              <a:rPr lang="en" sz="2133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Overestimate: </a:t>
            </a:r>
            <a:r>
              <a:rPr lang="en" sz="2133">
                <a:solidFill>
                  <a:srgbClr val="8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lots of background adoption of practices</a:t>
            </a:r>
            <a:endParaRPr sz="1200">
              <a:solidFill>
                <a:srgbClr val="800000"/>
              </a:solidFill>
            </a:endParaRPr>
          </a:p>
        </p:txBody>
      </p:sp>
      <p:sp>
        <p:nvSpPr>
          <p:cNvPr id="354" name="Google Shape;354;p7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5104384" y="5902322"/>
            <a:ext cx="6924880" cy="814732"/>
            <a:chOff x="0" y="0"/>
            <a:chExt cx="13849759" cy="1629465"/>
          </a:xfrm>
        </p:grpSpPr>
        <p:sp>
          <p:nvSpPr>
            <p:cNvPr id="360" name="Google Shape;360;p8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8"/>
          <p:cNvSpPr txBox="1"/>
          <p:nvPr/>
        </p:nvSpPr>
        <p:spPr>
          <a:xfrm>
            <a:off x="582973" y="333618"/>
            <a:ext cx="11230800" cy="78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3800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Valuing Carbon &amp; Co-Benefits</a:t>
            </a:r>
            <a:endParaRPr sz="38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3" name="Google Shape;363;p8"/>
          <p:cNvGrpSpPr/>
          <p:nvPr/>
        </p:nvGrpSpPr>
        <p:grpSpPr>
          <a:xfrm>
            <a:off x="1137066" y="1707429"/>
            <a:ext cx="9200629" cy="3939539"/>
            <a:chOff x="1705599" y="2332542"/>
            <a:chExt cx="13800945" cy="5909308"/>
          </a:xfrm>
        </p:grpSpPr>
        <p:grpSp>
          <p:nvGrpSpPr>
            <p:cNvPr id="364" name="Google Shape;364;p8"/>
            <p:cNvGrpSpPr/>
            <p:nvPr/>
          </p:nvGrpSpPr>
          <p:grpSpPr>
            <a:xfrm>
              <a:off x="1705599" y="2332542"/>
              <a:ext cx="13800945" cy="4597801"/>
              <a:chOff x="3027548" y="4391427"/>
              <a:chExt cx="10932307" cy="4007147"/>
            </a:xfrm>
          </p:grpSpPr>
          <p:sp>
            <p:nvSpPr>
              <p:cNvPr id="365" name="Google Shape;365;p8"/>
              <p:cNvSpPr/>
              <p:nvPr/>
            </p:nvSpPr>
            <p:spPr>
              <a:xfrm>
                <a:off x="5225660" y="5896274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FFD300"/>
                  </a:solidFill>
                  <a:latin typeface="Oswald ExtraLight"/>
                  <a:ea typeface="Oswald ExtraLight"/>
                  <a:cs typeface="Oswald ExtraLight"/>
                  <a:sym typeface="Oswald ExtraLight"/>
                </a:endParaRPr>
              </a:p>
            </p:txBody>
          </p:sp>
          <p:sp>
            <p:nvSpPr>
              <p:cNvPr id="366" name="Google Shape;366;p8"/>
              <p:cNvSpPr txBox="1"/>
              <p:nvPr/>
            </p:nvSpPr>
            <p:spPr>
              <a:xfrm>
                <a:off x="5295401" y="5997974"/>
                <a:ext cx="1958400" cy="482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t" anchorCtr="0">
                <a:spAutoFit/>
              </a:bodyPr>
              <a:lstStyle/>
              <a:p>
                <a:r>
                  <a:rPr lang="en" sz="2000" b="1">
                    <a:solidFill>
                      <a:srgbClr val="F5EBD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Data</a:t>
                </a:r>
                <a:endParaRPr sz="933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7466299" y="5896274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FFD300"/>
                  </a:solidFill>
                  <a:latin typeface="Oswald ExtraLight"/>
                  <a:ea typeface="Oswald ExtraLight"/>
                  <a:cs typeface="Oswald ExtraLight"/>
                  <a:sym typeface="Oswald ExtraLight"/>
                </a:endParaRPr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9706939" y="5896274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FFD300"/>
                  </a:solidFill>
                  <a:latin typeface="Oswald ExtraLight"/>
                  <a:ea typeface="Oswald ExtraLight"/>
                  <a:cs typeface="Oswald ExtraLight"/>
                  <a:sym typeface="Oswald ExtraLight"/>
                </a:endParaRPr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11947579" y="5896274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FFD300"/>
                  </a:solidFill>
                  <a:latin typeface="Oswald ExtraLight"/>
                  <a:ea typeface="Oswald ExtraLight"/>
                  <a:cs typeface="Oswald ExtraLight"/>
                  <a:sym typeface="Oswald ExtraLight"/>
                </a:endParaRPr>
              </a:p>
            </p:txBody>
          </p:sp>
          <p:sp>
            <p:nvSpPr>
              <p:cNvPr id="370" name="Google Shape;370;p8"/>
              <p:cNvSpPr txBox="1"/>
              <p:nvPr/>
            </p:nvSpPr>
            <p:spPr>
              <a:xfrm>
                <a:off x="7559982" y="5997974"/>
                <a:ext cx="1926900" cy="482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t" anchorCtr="0">
                <a:spAutoFit/>
              </a:bodyPr>
              <a:lstStyle/>
              <a:p>
                <a:r>
                  <a:rPr lang="en" sz="2000" b="1">
                    <a:solidFill>
                      <a:srgbClr val="F5EBD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Review</a:t>
                </a:r>
                <a:endParaRPr sz="933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8"/>
              <p:cNvSpPr txBox="1"/>
              <p:nvPr/>
            </p:nvSpPr>
            <p:spPr>
              <a:xfrm>
                <a:off x="9814934" y="5997974"/>
                <a:ext cx="1789499" cy="482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t" anchorCtr="0">
                <a:spAutoFit/>
              </a:bodyPr>
              <a:lstStyle/>
              <a:p>
                <a:r>
                  <a:rPr lang="en" sz="2000" b="1">
                    <a:solidFill>
                      <a:srgbClr val="F5EBD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Analysis</a:t>
                </a:r>
                <a:endParaRPr sz="933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8"/>
              <p:cNvSpPr txBox="1"/>
              <p:nvPr/>
            </p:nvSpPr>
            <p:spPr>
              <a:xfrm>
                <a:off x="12100593" y="5997974"/>
                <a:ext cx="1789499" cy="482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t" anchorCtr="0">
                <a:spAutoFit/>
              </a:bodyPr>
              <a:lstStyle/>
              <a:p>
                <a:r>
                  <a:rPr lang="en" sz="2000" b="1">
                    <a:solidFill>
                      <a:srgbClr val="F5EBD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Valuation</a:t>
                </a:r>
                <a:endParaRPr sz="2000" b="1">
                  <a:solidFill>
                    <a:srgbClr val="F5EBDE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5225655" y="4391427"/>
                <a:ext cx="8734200" cy="1302600"/>
              </a:xfrm>
              <a:prstGeom prst="rect">
                <a:avLst/>
              </a:prstGeom>
              <a:solidFill>
                <a:srgbClr val="FFADA2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50478F"/>
                  </a:solidFill>
                  <a:latin typeface="Oswald ExtraLight"/>
                  <a:ea typeface="Oswald ExtraLight"/>
                  <a:cs typeface="Oswald ExtraLight"/>
                  <a:sym typeface="Oswald ExtraLight"/>
                </a:endParaRPr>
              </a:p>
            </p:txBody>
          </p:sp>
          <p:sp>
            <p:nvSpPr>
              <p:cNvPr id="374" name="Google Shape;374;p8"/>
              <p:cNvSpPr txBox="1"/>
              <p:nvPr/>
            </p:nvSpPr>
            <p:spPr>
              <a:xfrm>
                <a:off x="5218931" y="4433376"/>
                <a:ext cx="8719200" cy="130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" sz="1467" b="1">
                    <a:solidFill>
                      <a:srgbClr val="50478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From newly adopted practices, quantify: </a:t>
                </a:r>
                <a:endParaRPr sz="1467" b="1">
                  <a:solidFill>
                    <a:srgbClr val="50478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" sz="1467" b="1">
                    <a:solidFill>
                      <a:srgbClr val="50478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 	1)  Incremental GHG mitigation benefits </a:t>
                </a:r>
                <a:endParaRPr sz="1467" b="1">
                  <a:solidFill>
                    <a:srgbClr val="50478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" sz="1467" b="1">
                    <a:solidFill>
                      <a:srgbClr val="50478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 	2) Other environmental benefits (e.g., water quality improvement)</a:t>
                </a:r>
                <a:endParaRPr sz="1467" b="1">
                  <a:solidFill>
                    <a:srgbClr val="50478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>
                  <a:lnSpc>
                    <a:spcPct val="115000"/>
                  </a:lnSpc>
                </a:pPr>
                <a:endParaRPr sz="1467" b="1">
                  <a:solidFill>
                    <a:srgbClr val="50478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4537113" y="4391448"/>
                <a:ext cx="346200" cy="13431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4537113" y="5889342"/>
                <a:ext cx="346200" cy="25092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8"/>
              <p:cNvSpPr txBox="1"/>
              <p:nvPr/>
            </p:nvSpPr>
            <p:spPr>
              <a:xfrm>
                <a:off x="3027548" y="4818730"/>
                <a:ext cx="1502098" cy="375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t" anchorCtr="0">
                <a:spAutoFit/>
              </a:bodyPr>
              <a:lstStyle/>
              <a:p>
                <a:pPr algn="ctr"/>
                <a:r>
                  <a:rPr lang="en" sz="1467" b="1">
                    <a:solidFill>
                      <a:srgbClr val="50478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Goals</a:t>
                </a:r>
                <a:endParaRPr sz="1067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78" name="Google Shape;378;p8"/>
              <p:cNvSpPr txBox="1"/>
              <p:nvPr/>
            </p:nvSpPr>
            <p:spPr>
              <a:xfrm>
                <a:off x="3027548" y="6952367"/>
                <a:ext cx="1502098" cy="375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t" anchorCtr="0">
                <a:spAutoFit/>
              </a:bodyPr>
              <a:lstStyle/>
              <a:p>
                <a:pPr algn="ctr"/>
                <a:r>
                  <a:rPr lang="en" sz="1467" b="1">
                    <a:solidFill>
                      <a:srgbClr val="50478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Approach</a:t>
                </a:r>
                <a:endParaRPr sz="1067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79" name="Google Shape;379;p8"/>
            <p:cNvSpPr txBox="1"/>
            <p:nvPr/>
          </p:nvSpPr>
          <p:spPr>
            <a:xfrm>
              <a:off x="4499503" y="7312150"/>
              <a:ext cx="11007000" cy="929700"/>
            </a:xfrm>
            <a:prstGeom prst="rect">
              <a:avLst/>
            </a:prstGeom>
            <a:solidFill>
              <a:srgbClr val="83003F"/>
            </a:solidFill>
            <a:ln w="15875" cap="flat" cmpd="sng">
              <a:solidFill>
                <a:srgbClr val="5047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ADA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Provide quantitative estimates of the societal values of conservation practices</a:t>
              </a: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3611273" y="7308104"/>
              <a:ext cx="437100" cy="933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5875" cap="flat" cmpd="sng">
              <a:solidFill>
                <a:srgbClr val="5047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8"/>
            <p:cNvSpPr txBox="1"/>
            <p:nvPr/>
          </p:nvSpPr>
          <p:spPr>
            <a:xfrm>
              <a:off x="1857999" y="7540474"/>
              <a:ext cx="1896300" cy="430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r>
                <a:rPr lang="en" sz="1467" b="1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Outcomes</a:t>
              </a:r>
              <a:endParaRPr sz="1067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82" name="Google Shape;382;p8"/>
          <p:cNvSpPr txBox="1"/>
          <p:nvPr/>
        </p:nvSpPr>
        <p:spPr>
          <a:xfrm>
            <a:off x="3048008" y="3295599"/>
            <a:ext cx="1648400" cy="26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333">
                <a:solidFill>
                  <a:srgbClr val="F5EBDE"/>
                </a:solidFill>
                <a:latin typeface="Montserrat"/>
                <a:ea typeface="Montserrat"/>
                <a:cs typeface="Montserrat"/>
                <a:sym typeface="Montserrat"/>
              </a:rPr>
              <a:t>Enrollment</a:t>
            </a:r>
            <a:endParaRPr sz="1333">
              <a:solidFill>
                <a:srgbClr val="F5EB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8"/>
          <p:cNvSpPr txBox="1"/>
          <p:nvPr/>
        </p:nvSpPr>
        <p:spPr>
          <a:xfrm>
            <a:off x="3048008" y="3562398"/>
            <a:ext cx="1648400" cy="67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333">
                <a:solidFill>
                  <a:srgbClr val="F5EBDE"/>
                </a:solidFill>
                <a:latin typeface="Montserrat"/>
                <a:ea typeface="Montserrat"/>
                <a:cs typeface="Montserrat"/>
                <a:sym typeface="Montserrat"/>
              </a:rPr>
              <a:t>Outcomes from COMET-FARM and -Planner</a:t>
            </a:r>
            <a:endParaRPr sz="1333">
              <a:solidFill>
                <a:srgbClr val="F5EB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8"/>
          <p:cNvSpPr txBox="1"/>
          <p:nvPr/>
        </p:nvSpPr>
        <p:spPr>
          <a:xfrm>
            <a:off x="3048008" y="4444799"/>
            <a:ext cx="1648400" cy="26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333">
                <a:solidFill>
                  <a:srgbClr val="F5EBDE"/>
                </a:solidFill>
                <a:latin typeface="Montserrat"/>
                <a:ea typeface="Montserrat"/>
                <a:cs typeface="Montserrat"/>
                <a:sym typeface="Montserrat"/>
              </a:rPr>
              <a:t>And more…</a:t>
            </a:r>
            <a:endParaRPr sz="1333">
              <a:solidFill>
                <a:srgbClr val="F5EB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8"/>
          <p:cNvSpPr txBox="1"/>
          <p:nvPr/>
        </p:nvSpPr>
        <p:spPr>
          <a:xfrm>
            <a:off x="4913292" y="3455165"/>
            <a:ext cx="1648400" cy="108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333">
                <a:solidFill>
                  <a:srgbClr val="F5EBDE"/>
                </a:solidFill>
                <a:latin typeface="Montserrat"/>
                <a:ea typeface="Montserrat"/>
                <a:cs typeface="Montserrat"/>
                <a:sym typeface="Montserrat"/>
              </a:rPr>
              <a:t>Literature review of conservation practices’ GHG and ecosystem service values</a:t>
            </a:r>
            <a:endParaRPr sz="1333">
              <a:solidFill>
                <a:srgbClr val="F5EB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8"/>
          <p:cNvSpPr txBox="1"/>
          <p:nvPr/>
        </p:nvSpPr>
        <p:spPr>
          <a:xfrm>
            <a:off x="6778575" y="3664998"/>
            <a:ext cx="1648400" cy="67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333">
                <a:solidFill>
                  <a:srgbClr val="F5EBDE"/>
                </a:solidFill>
                <a:latin typeface="Montserrat"/>
                <a:ea typeface="Montserrat"/>
                <a:cs typeface="Montserrat"/>
                <a:sym typeface="Montserrat"/>
              </a:rPr>
              <a:t>Design and apply economic and statistical models</a:t>
            </a:r>
            <a:endParaRPr sz="1333">
              <a:solidFill>
                <a:srgbClr val="F5EB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8"/>
          <p:cNvSpPr txBox="1"/>
          <p:nvPr/>
        </p:nvSpPr>
        <p:spPr>
          <a:xfrm>
            <a:off x="8643859" y="3664998"/>
            <a:ext cx="1648400" cy="882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333">
                <a:solidFill>
                  <a:srgbClr val="F5EBDE"/>
                </a:solidFill>
                <a:latin typeface="Montserrat"/>
                <a:ea typeface="Montserrat"/>
                <a:cs typeface="Montserrat"/>
                <a:sym typeface="Montserrat"/>
              </a:rPr>
              <a:t>Translating results into monetary values ($)</a:t>
            </a:r>
            <a:endParaRPr sz="1333">
              <a:solidFill>
                <a:srgbClr val="F5EB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8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9"/>
          <p:cNvGrpSpPr/>
          <p:nvPr/>
        </p:nvGrpSpPr>
        <p:grpSpPr>
          <a:xfrm>
            <a:off x="6823424" y="6255996"/>
            <a:ext cx="5205841" cy="595654"/>
            <a:chOff x="0" y="0"/>
            <a:chExt cx="13849759" cy="1629465"/>
          </a:xfrm>
        </p:grpSpPr>
        <p:sp>
          <p:nvSpPr>
            <p:cNvPr id="394" name="Google Shape;394;p9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p9"/>
          <p:cNvSpPr txBox="1"/>
          <p:nvPr/>
        </p:nvSpPr>
        <p:spPr>
          <a:xfrm>
            <a:off x="618531" y="502154"/>
            <a:ext cx="11230800" cy="57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3334" b="1">
                <a:solidFill>
                  <a:srgbClr val="11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Estimating Demand for CSA Products</a:t>
            </a:r>
            <a:endParaRPr sz="3334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97" name="Google Shape;397;p9"/>
          <p:cNvGrpSpPr/>
          <p:nvPr/>
        </p:nvGrpSpPr>
        <p:grpSpPr>
          <a:xfrm>
            <a:off x="203200" y="1728478"/>
            <a:ext cx="11230800" cy="4189722"/>
            <a:chOff x="1705599" y="4051250"/>
            <a:chExt cx="13800904" cy="4190600"/>
          </a:xfrm>
        </p:grpSpPr>
        <p:grpSp>
          <p:nvGrpSpPr>
            <p:cNvPr id="398" name="Google Shape;398;p9"/>
            <p:cNvGrpSpPr/>
            <p:nvPr/>
          </p:nvGrpSpPr>
          <p:grpSpPr>
            <a:xfrm>
              <a:off x="1705599" y="4051250"/>
              <a:ext cx="13792391" cy="2879093"/>
              <a:chOff x="3027548" y="5889342"/>
              <a:chExt cx="10925531" cy="2509232"/>
            </a:xfrm>
          </p:grpSpPr>
          <p:sp>
            <p:nvSpPr>
              <p:cNvPr id="399" name="Google Shape;399;p9"/>
              <p:cNvSpPr/>
              <p:nvPr/>
            </p:nvSpPr>
            <p:spPr>
              <a:xfrm>
                <a:off x="5225660" y="5896274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3600"/>
                </a:pPr>
                <a:r>
                  <a:rPr lang="en" sz="1933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Growing interest in “green” practices, but unclear definitions of climate smart ag </a:t>
                </a:r>
                <a:endParaRPr sz="467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7466299" y="5896274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r>
                  <a:rPr lang="en" sz="1400">
                    <a:solidFill>
                      <a:schemeClr val="lt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No standardization (e.g., USDA Organic); mix of verified and unverified claims (“carbon neutral”, “regenerative organic certified” “climate friendly”)</a:t>
                </a:r>
                <a:endParaRPr sz="467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9706939" y="5896274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r>
                  <a:rPr lang="en" sz="1933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Overlapping labels: “organic”, “local”, “regenerative”, “plant-based”</a:t>
                </a:r>
                <a:endParaRPr sz="467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11947579" y="5896273"/>
                <a:ext cx="2005500" cy="2502300"/>
              </a:xfrm>
              <a:prstGeom prst="rect">
                <a:avLst/>
              </a:prstGeom>
              <a:solidFill>
                <a:srgbClr val="83003F"/>
              </a:solidFill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r>
                  <a:rPr lang="en" sz="1933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Producers seeking outlets for funding beyond one-off grants</a:t>
                </a:r>
                <a:endParaRPr sz="467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4537113" y="5889342"/>
                <a:ext cx="346200" cy="25092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5875" cap="flat" cmpd="sng">
                <a:solidFill>
                  <a:srgbClr val="5047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9"/>
              <p:cNvSpPr txBox="1"/>
              <p:nvPr/>
            </p:nvSpPr>
            <p:spPr>
              <a:xfrm>
                <a:off x="3027548" y="6952367"/>
                <a:ext cx="1502099" cy="250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67" tIns="30467" rIns="60967" bIns="30467" anchor="t" anchorCtr="0">
                <a:spAutoFit/>
              </a:bodyPr>
              <a:lstStyle/>
              <a:p>
                <a:pPr algn="ctr"/>
                <a:r>
                  <a:rPr lang="en" sz="1467" b="1">
                    <a:solidFill>
                      <a:srgbClr val="50478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Context</a:t>
                </a:r>
                <a:endParaRPr sz="1067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05" name="Google Shape;405;p9"/>
            <p:cNvSpPr txBox="1"/>
            <p:nvPr/>
          </p:nvSpPr>
          <p:spPr>
            <a:xfrm>
              <a:off x="4499503" y="7077220"/>
              <a:ext cx="11007000" cy="1164630"/>
            </a:xfrm>
            <a:prstGeom prst="rect">
              <a:avLst/>
            </a:prstGeom>
            <a:solidFill>
              <a:srgbClr val="83003F"/>
            </a:solidFill>
            <a:ln w="15875" cap="flat" cmpd="sng">
              <a:solidFill>
                <a:srgbClr val="5047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r>
                <a:rPr lang="en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1. What is the Demand/Willingness to Pay (WTP) for CSA products?</a:t>
              </a:r>
              <a:endParaRPr sz="6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r>
                <a:rPr lang="en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2. How does stated WTP vary by attribute (e.g., “organic”, “local”, and “regenerative”)?</a:t>
              </a:r>
              <a:endParaRPr sz="6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r>
                <a:rPr lang="en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3. How does label design (about the climate-smart attribute) affect WTP?</a:t>
              </a:r>
              <a:endParaRPr sz="6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3611273" y="7308104"/>
              <a:ext cx="437100" cy="933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5875" cap="flat" cmpd="sng">
              <a:solidFill>
                <a:srgbClr val="5047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9"/>
            <p:cNvSpPr txBox="1"/>
            <p:nvPr/>
          </p:nvSpPr>
          <p:spPr>
            <a:xfrm>
              <a:off x="1857999" y="7540474"/>
              <a:ext cx="1896300" cy="287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r>
                <a:rPr lang="en" sz="1467" b="1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Questions</a:t>
              </a:r>
              <a:endParaRPr sz="1067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08" name="Google Shape;408;p9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51422-F536-6D70-A4A1-59ABC04CBA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5" t="15326" b="4258"/>
          <a:stretch>
            <a:fillRect/>
          </a:stretch>
        </p:blipFill>
        <p:spPr>
          <a:xfrm>
            <a:off x="0" y="3620268"/>
            <a:ext cx="11032767" cy="3237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BEE1E5-C2A6-F23C-ECA5-1602DE793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202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Organic Carbon (SOC) Stock Evaluation in VA Row Crops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DB2AB-7BC9-B363-88F3-6A81DD7D5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66" y="878898"/>
            <a:ext cx="8363389" cy="3111211"/>
          </a:xfrm>
        </p:spPr>
        <p:txBody>
          <a:bodyPr/>
          <a:lstStyle/>
          <a:p>
            <a:pPr marL="342900" indent="-34290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Paired fields (e.g., cover-cropped vs. non-cover-cropped) </a:t>
            </a:r>
          </a:p>
          <a:p>
            <a:pPr marL="342900" indent="-34290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 ≥20 enrolled fields </a:t>
            </a:r>
          </a:p>
          <a:p>
            <a:pPr marL="342900" indent="-34290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Corn, wheat, soybean, cotton</a:t>
            </a:r>
          </a:p>
          <a:p>
            <a:pPr marL="342900" indent="-34290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SOC stocks using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CoreScan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sampling methods</a:t>
            </a:r>
          </a:p>
          <a:p>
            <a:pPr marL="342900" indent="-342900">
              <a:lnSpc>
                <a:spcPts val="3199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GPS logging to enable long-term resampling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2346D3-90FB-05E1-2DC6-49570B405A14}"/>
              </a:ext>
            </a:extLst>
          </p:cNvPr>
          <p:cNvSpPr/>
          <p:nvPr/>
        </p:nvSpPr>
        <p:spPr>
          <a:xfrm>
            <a:off x="3352800" y="5646208"/>
            <a:ext cx="1743075" cy="1057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8D745-8BB0-C972-EB43-3DB4A687C3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33"/>
          <a:stretch>
            <a:fillRect/>
          </a:stretch>
        </p:blipFill>
        <p:spPr>
          <a:xfrm>
            <a:off x="9767017" y="962025"/>
            <a:ext cx="2339796" cy="3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5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10"/>
          <p:cNvGrpSpPr/>
          <p:nvPr/>
        </p:nvGrpSpPr>
        <p:grpSpPr>
          <a:xfrm>
            <a:off x="5104384" y="5902322"/>
            <a:ext cx="6924880" cy="814732"/>
            <a:chOff x="0" y="0"/>
            <a:chExt cx="13849759" cy="1629465"/>
          </a:xfrm>
        </p:grpSpPr>
        <p:sp>
          <p:nvSpPr>
            <p:cNvPr id="414" name="Google Shape;414;p10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10"/>
          <p:cNvSpPr txBox="1"/>
          <p:nvPr/>
        </p:nvSpPr>
        <p:spPr>
          <a:xfrm>
            <a:off x="688676" y="413701"/>
            <a:ext cx="10873200" cy="123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4934">
                <a:solidFill>
                  <a:srgbClr val="111618"/>
                </a:solidFill>
                <a:latin typeface="Oswald Medium"/>
                <a:ea typeface="Oswald Medium"/>
                <a:cs typeface="Oswald Medium"/>
                <a:sym typeface="Oswald Medium"/>
              </a:rPr>
              <a:t>Estimating Demand for CSA Food Products</a:t>
            </a:r>
            <a:r>
              <a:rPr lang="en" sz="6667">
                <a:solidFill>
                  <a:srgbClr val="111618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Google Shape;417;p10"/>
          <p:cNvGrpSpPr/>
          <p:nvPr/>
        </p:nvGrpSpPr>
        <p:grpSpPr>
          <a:xfrm>
            <a:off x="630124" y="1550909"/>
            <a:ext cx="11314111" cy="5039368"/>
            <a:chOff x="1586187" y="2065518"/>
            <a:chExt cx="11598984" cy="4424065"/>
          </a:xfrm>
        </p:grpSpPr>
        <p:sp>
          <p:nvSpPr>
            <p:cNvPr id="418" name="Google Shape;418;p10"/>
            <p:cNvSpPr/>
            <p:nvPr/>
          </p:nvSpPr>
          <p:spPr>
            <a:xfrm>
              <a:off x="3876858" y="2065518"/>
              <a:ext cx="2436300" cy="1183500"/>
            </a:xfrm>
            <a:prstGeom prst="chevron">
              <a:avLst>
                <a:gd name="adj" fmla="val 23077"/>
              </a:avLst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F5EBD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Working with Retailers</a:t>
              </a:r>
              <a:endParaRPr sz="9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1586187" y="2065518"/>
              <a:ext cx="2436300" cy="1183500"/>
            </a:xfrm>
            <a:prstGeom prst="homePlate">
              <a:avLst>
                <a:gd name="adj" fmla="val 22681"/>
              </a:avLst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F5EBDE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Defining the Problem</a:t>
              </a: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6167529" y="2065518"/>
              <a:ext cx="2436300" cy="1183500"/>
            </a:xfrm>
            <a:prstGeom prst="chevron">
              <a:avLst>
                <a:gd name="adj" fmla="val 23077"/>
              </a:avLst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F5EBD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Focus Groups</a:t>
              </a:r>
              <a:endParaRPr sz="9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8458200" y="2065518"/>
              <a:ext cx="2436300" cy="1183500"/>
            </a:xfrm>
            <a:prstGeom prst="chevron">
              <a:avLst>
                <a:gd name="adj" fmla="val 23077"/>
              </a:avLst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F5EBD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Experiment</a:t>
              </a:r>
              <a:endParaRPr sz="9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10748871" y="2065518"/>
              <a:ext cx="2436300" cy="1183500"/>
            </a:xfrm>
            <a:prstGeom prst="chevron">
              <a:avLst>
                <a:gd name="adj" fmla="val 23077"/>
              </a:avLst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F5EBD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Analysis, Publication, &amp; Outreach</a:t>
              </a:r>
              <a:endParaRPr sz="9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3" name="Google Shape;423;p10"/>
            <p:cNvCxnSpPr/>
            <p:nvPr/>
          </p:nvCxnSpPr>
          <p:spPr>
            <a:xfrm>
              <a:off x="3876857" y="3399583"/>
              <a:ext cx="0" cy="3090000"/>
            </a:xfrm>
            <a:prstGeom prst="straightConnector1">
              <a:avLst/>
            </a:prstGeom>
            <a:noFill/>
            <a:ln w="12700" cap="flat" cmpd="sng">
              <a:solidFill>
                <a:srgbClr val="C9C7E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4" name="Google Shape;424;p10"/>
            <p:cNvCxnSpPr/>
            <p:nvPr/>
          </p:nvCxnSpPr>
          <p:spPr>
            <a:xfrm>
              <a:off x="6141256" y="3399583"/>
              <a:ext cx="0" cy="3090000"/>
            </a:xfrm>
            <a:prstGeom prst="straightConnector1">
              <a:avLst/>
            </a:prstGeom>
            <a:noFill/>
            <a:ln w="12700" cap="flat" cmpd="sng">
              <a:solidFill>
                <a:srgbClr val="C9C7E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5" name="Google Shape;425;p10"/>
            <p:cNvCxnSpPr/>
            <p:nvPr/>
          </p:nvCxnSpPr>
          <p:spPr>
            <a:xfrm>
              <a:off x="8371253" y="3399583"/>
              <a:ext cx="0" cy="3090000"/>
            </a:xfrm>
            <a:prstGeom prst="straightConnector1">
              <a:avLst/>
            </a:prstGeom>
            <a:noFill/>
            <a:ln w="12700" cap="flat" cmpd="sng">
              <a:solidFill>
                <a:srgbClr val="C9C7E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6" name="Google Shape;426;p10"/>
            <p:cNvCxnSpPr/>
            <p:nvPr/>
          </p:nvCxnSpPr>
          <p:spPr>
            <a:xfrm>
              <a:off x="10748870" y="3399583"/>
              <a:ext cx="0" cy="3090000"/>
            </a:xfrm>
            <a:prstGeom prst="straightConnector1">
              <a:avLst/>
            </a:prstGeom>
            <a:noFill/>
            <a:ln w="12700" cap="flat" cmpd="sng">
              <a:solidFill>
                <a:srgbClr val="C9C7E4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7" name="Google Shape;427;p10"/>
            <p:cNvSpPr txBox="1"/>
            <p:nvPr/>
          </p:nvSpPr>
          <p:spPr>
            <a:xfrm>
              <a:off x="1586192" y="3399579"/>
              <a:ext cx="2325000" cy="1745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800"/>
                <a:buFont typeface="Arial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Climate-smart food products are new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800"/>
                <a:buFont typeface="Arial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Can farmers get a premium for them?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800"/>
                <a:buFont typeface="Arial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Retailers want to know consumer demand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>
                <a:spcBef>
                  <a:spcPts val="667"/>
                </a:spcBef>
              </a:pP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spcBef>
                  <a:spcPts val="667"/>
                </a:spcBef>
              </a:pPr>
              <a:r>
                <a:rPr lang="en" sz="1200" b="1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Experiments can help.</a:t>
              </a:r>
              <a:endParaRPr sz="1200" b="1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8" name="Google Shape;428;p10"/>
            <p:cNvSpPr txBox="1"/>
            <p:nvPr/>
          </p:nvSpPr>
          <p:spPr>
            <a:xfrm>
              <a:off x="3876855" y="3399579"/>
              <a:ext cx="2264400" cy="2319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800"/>
                <a:buFont typeface="Arial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Pratyoosh is reaching out to retailers to determine suitable experiment locations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900"/>
                <a:buFont typeface="Montserrat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He’s also seeking to coproduce experimental protocols: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 indent="-228611">
                <a:buClr>
                  <a:srgbClr val="50478F"/>
                </a:buClr>
                <a:buSzPts val="900"/>
                <a:buFont typeface="Montserrat"/>
                <a:buChar char="-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Which products are they most interested in?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 indent="-228611">
                <a:buClr>
                  <a:srgbClr val="50478F"/>
                </a:buClr>
                <a:buSzPts val="900"/>
                <a:buFont typeface="Montserrat"/>
                <a:buChar char="-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Which products can be verified as climate-smart?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9" name="Google Shape;429;p10"/>
            <p:cNvSpPr txBox="1"/>
            <p:nvPr/>
          </p:nvSpPr>
          <p:spPr>
            <a:xfrm>
              <a:off x="6163163" y="3399579"/>
              <a:ext cx="2295000" cy="1587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800"/>
                <a:buFont typeface="Arial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Which product attributes are most </a:t>
              </a:r>
              <a:r>
                <a:rPr lang="en" sz="1200" b="1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important?</a:t>
              </a:r>
              <a:endParaRPr sz="1200" b="1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900"/>
                <a:buFont typeface="Montserrat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package/label features are most </a:t>
              </a:r>
              <a:r>
                <a:rPr lang="en" sz="1200" b="1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salient?</a:t>
              </a:r>
              <a:endParaRPr sz="1200" b="1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900"/>
                <a:buFont typeface="Montserrat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much information on packaging is </a:t>
              </a:r>
              <a:r>
                <a:rPr lang="en" sz="1200" b="1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meaningful/useful?</a:t>
              </a:r>
              <a:endParaRPr sz="1200" b="1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0" name="Google Shape;430;p10"/>
            <p:cNvSpPr txBox="1"/>
            <p:nvPr/>
          </p:nvSpPr>
          <p:spPr>
            <a:xfrm>
              <a:off x="8371255" y="3399586"/>
              <a:ext cx="2436300" cy="223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800"/>
                <a:buFont typeface="Arial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Goal: in-person experiment with randomized coupons to develop “demand schedule”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900"/>
                <a:buFont typeface="Montserrat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Complement in-person experiment with other methods (e.g., online retailers)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900"/>
                <a:buFont typeface="Montserrat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Design incentive-compatible experiment (have skin in the game, meaningful responses)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1" name="Google Shape;431;p10"/>
            <p:cNvSpPr txBox="1"/>
            <p:nvPr/>
          </p:nvSpPr>
          <p:spPr>
            <a:xfrm>
              <a:off x="10740133" y="3399586"/>
              <a:ext cx="2436300" cy="1587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800"/>
                <a:buFont typeface="Arial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Statistical analysis to evaluate willingness to pay for climate-smart products 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135473">
                <a:spcBef>
                  <a:spcPts val="667"/>
                </a:spcBef>
                <a:buClr>
                  <a:srgbClr val="50478F"/>
                </a:buClr>
                <a:buSzPts val="900"/>
                <a:buFont typeface="Montserrat"/>
                <a:buChar char="•"/>
              </a:pPr>
              <a:r>
                <a:rPr lang="en" sz="1200">
                  <a:solidFill>
                    <a:srgbClr val="5047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Assess if price premiums are meaningful (statistically and economically) relative to values in literature</a:t>
              </a: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spcBef>
                  <a:spcPts val="667"/>
                </a:spcBef>
              </a:pPr>
              <a:endParaRPr sz="1200">
                <a:solidFill>
                  <a:srgbClr val="50478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32" name="Google Shape;432;p10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11"/>
          <p:cNvGrpSpPr/>
          <p:nvPr/>
        </p:nvGrpSpPr>
        <p:grpSpPr>
          <a:xfrm>
            <a:off x="5104384" y="5902322"/>
            <a:ext cx="6924880" cy="814732"/>
            <a:chOff x="0" y="0"/>
            <a:chExt cx="13849759" cy="1629465"/>
          </a:xfrm>
        </p:grpSpPr>
        <p:sp>
          <p:nvSpPr>
            <p:cNvPr id="438" name="Google Shape;438;p11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 extrusionOk="0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 extrusionOk="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67" tIns="30467" rIns="60967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11"/>
          <p:cNvSpPr txBox="1"/>
          <p:nvPr/>
        </p:nvSpPr>
        <p:spPr>
          <a:xfrm>
            <a:off x="548131" y="423967"/>
            <a:ext cx="11532400" cy="102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6267">
                <a:solidFill>
                  <a:srgbClr val="111618"/>
                </a:solidFill>
                <a:latin typeface="Oswald Medium"/>
                <a:ea typeface="Oswald Medium"/>
                <a:cs typeface="Oswald Medium"/>
                <a:sym typeface="Oswald Medium"/>
              </a:rPr>
              <a:t>How can the experiment work?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1" name="Google Shape;441;p11"/>
          <p:cNvGrpSpPr/>
          <p:nvPr/>
        </p:nvGrpSpPr>
        <p:grpSpPr>
          <a:xfrm>
            <a:off x="711161" y="1619015"/>
            <a:ext cx="11200351" cy="4283392"/>
            <a:chOff x="3061254" y="3478328"/>
            <a:chExt cx="8227889" cy="5034546"/>
          </a:xfrm>
        </p:grpSpPr>
        <p:sp>
          <p:nvSpPr>
            <p:cNvPr id="442" name="Google Shape;442;p11"/>
            <p:cNvSpPr txBox="1"/>
            <p:nvPr/>
          </p:nvSpPr>
          <p:spPr>
            <a:xfrm>
              <a:off x="3449805" y="3478328"/>
              <a:ext cx="3275700" cy="410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algn="ctr"/>
              <a:r>
                <a:rPr lang="en" sz="1867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In-person evaluation &amp; transaction</a:t>
              </a:r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43" name="Google Shape;443;p11"/>
            <p:cNvCxnSpPr/>
            <p:nvPr/>
          </p:nvCxnSpPr>
          <p:spPr>
            <a:xfrm>
              <a:off x="3180857" y="3994390"/>
              <a:ext cx="3813600" cy="0"/>
            </a:xfrm>
            <a:prstGeom prst="straightConnector1">
              <a:avLst/>
            </a:prstGeom>
            <a:noFill/>
            <a:ln w="19050" cap="flat" cmpd="sng">
              <a:solidFill>
                <a:srgbClr val="50478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4" name="Google Shape;444;p11"/>
            <p:cNvSpPr txBox="1"/>
            <p:nvPr/>
          </p:nvSpPr>
          <p:spPr>
            <a:xfrm>
              <a:off x="3061254" y="4196702"/>
              <a:ext cx="3914100" cy="2195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marL="304815" indent="-245546">
                <a:buClr>
                  <a:schemeClr val="dk1"/>
                </a:buClr>
                <a:buSzPts val="2200"/>
                <a:buFont typeface="Montserrat"/>
                <a:buChar char="●"/>
              </a:pPr>
              <a:r>
                <a:rPr lang="en" sz="1467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Ask consumers to evaluate (single-ingredient) products,</a:t>
              </a:r>
              <a:r>
                <a:rPr lang="en" sz="14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some of which are climate-smart</a:t>
              </a:r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/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 indent="-245546">
                <a:buClr>
                  <a:schemeClr val="dk1"/>
                </a:buClr>
                <a:buSzPts val="2200"/>
                <a:buFont typeface="Montserrat"/>
                <a:buChar char="●"/>
              </a:pPr>
              <a:r>
                <a:rPr lang="en" sz="14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Present several different labels and prices of products for sale, for which 1 is randomly chosen </a:t>
              </a:r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/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 indent="-245546">
                <a:buClr>
                  <a:schemeClr val="dk1"/>
                </a:buClr>
                <a:buSzPts val="2200"/>
                <a:buFont typeface="Montserrat"/>
                <a:buChar char="●"/>
              </a:pPr>
              <a:r>
                <a:rPr lang="en" sz="1467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Compensate consumers </a:t>
              </a:r>
              <a:r>
                <a:rPr lang="en" sz="14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 their time with a gift card (redeemable for CSA product) and/or discount</a:t>
              </a:r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45" name="Google Shape;445;p11"/>
            <p:cNvCxnSpPr/>
            <p:nvPr/>
          </p:nvCxnSpPr>
          <p:spPr>
            <a:xfrm>
              <a:off x="7475543" y="3994393"/>
              <a:ext cx="3813600" cy="0"/>
            </a:xfrm>
            <a:prstGeom prst="straightConnector1">
              <a:avLst/>
            </a:prstGeom>
            <a:noFill/>
            <a:ln w="19050" cap="flat" cmpd="sng">
              <a:solidFill>
                <a:srgbClr val="50478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6" name="Google Shape;446;p11"/>
            <p:cNvSpPr txBox="1"/>
            <p:nvPr/>
          </p:nvSpPr>
          <p:spPr>
            <a:xfrm>
              <a:off x="7375009" y="4196688"/>
              <a:ext cx="3914100" cy="2653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marL="304815" indent="-245546">
                <a:buClr>
                  <a:schemeClr val="dk1"/>
                </a:buClr>
                <a:buSzPts val="2200"/>
                <a:buFont typeface="Montserrat"/>
                <a:buChar char="●"/>
              </a:pPr>
              <a:r>
                <a:rPr lang="en" sz="1467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Present similar products </a:t>
              </a:r>
              <a:r>
                <a:rPr lang="en" sz="14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emphasizing different features (e.g., organic, local, climate-smart)</a:t>
              </a:r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630"/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 indent="-245546">
                <a:buClr>
                  <a:schemeClr val="dk1"/>
                </a:buClr>
                <a:buSzPts val="2200"/>
                <a:buFont typeface="Montserrat"/>
                <a:buChar char="●"/>
              </a:pPr>
              <a:r>
                <a:rPr lang="en" sz="14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Randomly</a:t>
              </a:r>
              <a:r>
                <a:rPr lang="en" sz="1467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vary prices (discounts)</a:t>
              </a:r>
              <a:endPara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630"/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 indent="-245546">
                <a:buClr>
                  <a:schemeClr val="dk1"/>
                </a:buClr>
                <a:buSzPts val="2200"/>
                <a:buFont typeface="Montserrat"/>
                <a:buChar char="●"/>
              </a:pPr>
              <a:r>
                <a:rPr lang="en" sz="14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Observe product purchases to estimate WTP range</a:t>
              </a:r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630"/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04815" indent="-245546">
                <a:buClr>
                  <a:schemeClr val="dk1"/>
                </a:buClr>
                <a:buSzPts val="2200"/>
                <a:buFont typeface="Montserrat"/>
                <a:buChar char="●"/>
              </a:pPr>
              <a:r>
                <a:rPr lang="en" sz="14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Administer short survey to </a:t>
              </a:r>
              <a:r>
                <a:rPr lang="en" sz="1467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clarify shoppers’ demographics, attitudes, &amp; stated preferences</a:t>
              </a:r>
              <a:endPara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35473" indent="-67737"/>
              <a:endParaRPr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 rot="10800000">
              <a:off x="3680307" y="7290545"/>
              <a:ext cx="2676000" cy="592500"/>
            </a:xfrm>
            <a:prstGeom prst="triangle">
              <a:avLst>
                <a:gd name="adj" fmla="val 50000"/>
              </a:avLst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1867">
                <a:solidFill>
                  <a:srgbClr val="50478F"/>
                </a:solidFill>
                <a:latin typeface="Oswald ExtraLight"/>
                <a:ea typeface="Oswald ExtraLight"/>
                <a:cs typeface="Oswald ExtraLight"/>
                <a:sym typeface="Oswald ExtraLight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3520459" y="7949774"/>
              <a:ext cx="2911500" cy="563100"/>
            </a:xfrm>
            <a:prstGeom prst="rect">
              <a:avLst/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467" b="1">
                  <a:solidFill>
                    <a:srgbClr val="FFADA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Realistic shopping experience</a:t>
              </a: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7968805" y="7949774"/>
              <a:ext cx="2911500" cy="563100"/>
            </a:xfrm>
            <a:prstGeom prst="rect">
              <a:avLst/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r>
                <a:rPr lang="en" sz="1467" b="1">
                  <a:solidFill>
                    <a:srgbClr val="FFADA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Realistic estimates of WTP</a:t>
              </a: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1"/>
            <p:cNvSpPr txBox="1"/>
            <p:nvPr/>
          </p:nvSpPr>
          <p:spPr>
            <a:xfrm>
              <a:off x="7678004" y="3478328"/>
              <a:ext cx="3308100" cy="410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pPr algn="ctr"/>
              <a:r>
                <a:rPr lang="en" sz="1867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Vary prices &amp; product attributes</a:t>
              </a:r>
              <a:endPara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 rot="10800000">
              <a:off x="8086560" y="7290543"/>
              <a:ext cx="2676000" cy="592500"/>
            </a:xfrm>
            <a:prstGeom prst="triangle">
              <a:avLst>
                <a:gd name="adj" fmla="val 50000"/>
              </a:avLst>
            </a:prstGeom>
            <a:solidFill>
              <a:srgbClr val="83003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1867">
                <a:solidFill>
                  <a:srgbClr val="50478F"/>
                </a:solidFill>
                <a:latin typeface="Oswald ExtraLight"/>
                <a:ea typeface="Oswald ExtraLight"/>
                <a:cs typeface="Oswald ExtraLight"/>
                <a:sym typeface="Oswald ExtraLight"/>
              </a:endParaRPr>
            </a:p>
          </p:txBody>
        </p:sp>
      </p:grpSp>
      <p:sp>
        <p:nvSpPr>
          <p:cNvPr id="452" name="Google Shape;452;p11"/>
          <p:cNvSpPr/>
          <p:nvPr/>
        </p:nvSpPr>
        <p:spPr>
          <a:xfrm>
            <a:off x="82531" y="130136"/>
            <a:ext cx="628825" cy="660841"/>
          </a:xfrm>
          <a:custGeom>
            <a:avLst/>
            <a:gdLst/>
            <a:ahLst/>
            <a:cxnLst/>
            <a:rect l="l" t="t" r="r" b="b"/>
            <a:pathLst>
              <a:path w="1905531" h="1924779" extrusionOk="0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Clr>
                <a:srgbClr val="888888"/>
              </a:buClr>
              <a:buSzPts val="1200"/>
            </a:pPr>
            <a:fld id="{00000000-1234-1234-1234-123412341234}" type="slidenum">
              <a:rPr lang="en"/>
              <a:pPr>
                <a:buClr>
                  <a:srgbClr val="888888"/>
                </a:buClr>
                <a:buSzPts val="1200"/>
              </a:pPr>
              <a:t>32</a:t>
            </a:fld>
            <a:endParaRPr/>
          </a:p>
        </p:txBody>
      </p:sp>
      <p:pic>
        <p:nvPicPr>
          <p:cNvPr id="458" name="Google Shape;458;p12"/>
          <p:cNvPicPr preferRelativeResize="0"/>
          <p:nvPr/>
        </p:nvPicPr>
        <p:blipFill rotWithShape="1">
          <a:blip r:embed="rId3">
            <a:alphaModFix/>
          </a:blip>
          <a:srcRect l="29891" t="6689" r="31099" b="26815"/>
          <a:stretch/>
        </p:blipFill>
        <p:spPr>
          <a:xfrm>
            <a:off x="550333" y="674501"/>
            <a:ext cx="1593051" cy="181379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2"/>
          <p:cNvSpPr txBox="1"/>
          <p:nvPr/>
        </p:nvSpPr>
        <p:spPr>
          <a:xfrm>
            <a:off x="2143400" y="726700"/>
            <a:ext cx="36832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Pratyoosh Kashyap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Designing and implementing demand study</a:t>
            </a:r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(May 2025)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12"/>
          <p:cNvSpPr txBox="1"/>
          <p:nvPr/>
        </p:nvSpPr>
        <p:spPr>
          <a:xfrm>
            <a:off x="8652600" y="726700"/>
            <a:ext cx="33756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Seojin Cho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Designing and implementing ecosystem service valuation </a:t>
            </a:r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(June 2025)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1" name="Google Shape;461;p12"/>
          <p:cNvPicPr preferRelativeResize="0"/>
          <p:nvPr/>
        </p:nvPicPr>
        <p:blipFill rotWithShape="1">
          <a:blip r:embed="rId4">
            <a:alphaModFix/>
          </a:blip>
          <a:srcRect l="33193" t="8685" r="35483" b="43645"/>
          <a:stretch/>
        </p:blipFill>
        <p:spPr>
          <a:xfrm>
            <a:off x="6832368" y="847401"/>
            <a:ext cx="1704793" cy="173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2"/>
          <p:cNvPicPr preferRelativeResize="0"/>
          <p:nvPr/>
        </p:nvPicPr>
        <p:blipFill rotWithShape="1">
          <a:blip r:embed="rId5">
            <a:alphaModFix/>
          </a:blip>
          <a:srcRect l="37061" t="9831" r="25856" b="31322"/>
          <a:stretch/>
        </p:blipFill>
        <p:spPr>
          <a:xfrm>
            <a:off x="1242503" y="3870681"/>
            <a:ext cx="1593067" cy="190872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2"/>
          <p:cNvSpPr txBox="1"/>
          <p:nvPr/>
        </p:nvSpPr>
        <p:spPr>
          <a:xfrm>
            <a:off x="719633" y="5795700"/>
            <a:ext cx="30056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John Bovay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WTP study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4" name="Google Shape;46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3900" y="3918141"/>
            <a:ext cx="1813800" cy="18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2"/>
          <p:cNvSpPr txBox="1"/>
          <p:nvPr/>
        </p:nvSpPr>
        <p:spPr>
          <a:xfrm>
            <a:off x="5271967" y="5574300"/>
            <a:ext cx="25260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Wei Zhang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Ecosystem service valuation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3300" y="3733939"/>
            <a:ext cx="1593067" cy="197897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2"/>
          <p:cNvSpPr txBox="1"/>
          <p:nvPr/>
        </p:nvSpPr>
        <p:spPr>
          <a:xfrm>
            <a:off x="8833567" y="5627668"/>
            <a:ext cx="32936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Elinor Benami</a:t>
            </a:r>
            <a:b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evaluation, WTP study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8" name="Google Shape;468;p12"/>
          <p:cNvSpPr txBox="1"/>
          <p:nvPr/>
        </p:nvSpPr>
        <p:spPr>
          <a:xfrm>
            <a:off x="0" y="84667"/>
            <a:ext cx="12192000" cy="465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Full-Time Research Scientist Staff</a:t>
            </a:r>
            <a:endParaRPr sz="2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9" name="Google Shape;469;p12"/>
          <p:cNvSpPr txBox="1"/>
          <p:nvPr/>
        </p:nvSpPr>
        <p:spPr>
          <a:xfrm>
            <a:off x="-67" y="3287167"/>
            <a:ext cx="12192000" cy="465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co-PI’s. </a:t>
            </a: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Advising on research amid other Teaching, Research, &amp; Extension needs. Focal areas: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8F17E8-194C-4125-F80D-D35A4DA2EC86}"/>
              </a:ext>
            </a:extLst>
          </p:cNvPr>
          <p:cNvSpPr txBox="1"/>
          <p:nvPr/>
        </p:nvSpPr>
        <p:spPr>
          <a:xfrm>
            <a:off x="4677149" y="4981360"/>
            <a:ext cx="335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linktr.ee</a:t>
            </a:r>
            <a:r>
              <a:rPr lang="en-US" dirty="0"/>
              <a:t>/</a:t>
            </a:r>
            <a:r>
              <a:rPr lang="en-US" dirty="0" err="1"/>
              <a:t>alliancesummit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E3533-31C4-93AF-1B2A-02CEA3A6D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494" y="776456"/>
            <a:ext cx="6197664" cy="42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6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6662B5-CF63-DC6B-A016-4F238087E566}"/>
              </a:ext>
            </a:extLst>
          </p:cNvPr>
          <p:cNvSpPr txBox="1">
            <a:spLocks/>
          </p:cNvSpPr>
          <p:nvPr/>
        </p:nvSpPr>
        <p:spPr>
          <a:xfrm>
            <a:off x="295274" y="0"/>
            <a:ext cx="11601451" cy="80750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Cover Crop Effect on SOC stocks (0-5 cm) after nine years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8E2184-AF72-EBE6-2FBE-0D70C0C8B8BF}"/>
              </a:ext>
            </a:extLst>
          </p:cNvPr>
          <p:cNvGrpSpPr/>
          <p:nvPr/>
        </p:nvGrpSpPr>
        <p:grpSpPr>
          <a:xfrm>
            <a:off x="616660" y="616658"/>
            <a:ext cx="10958677" cy="5774617"/>
            <a:chOff x="616661" y="521408"/>
            <a:chExt cx="10958677" cy="57746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3A15DE-39E9-A09C-D0FB-895A90F4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027" b="8512"/>
            <a:stretch>
              <a:fillRect/>
            </a:stretch>
          </p:blipFill>
          <p:spPr>
            <a:xfrm>
              <a:off x="616661" y="521408"/>
              <a:ext cx="10958677" cy="57746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E45F89-D627-13F1-2218-49F7E685DC05}"/>
                </a:ext>
              </a:extLst>
            </p:cNvPr>
            <p:cNvSpPr/>
            <p:nvPr/>
          </p:nvSpPr>
          <p:spPr>
            <a:xfrm>
              <a:off x="5572125" y="807508"/>
              <a:ext cx="1695448" cy="4034712"/>
            </a:xfrm>
            <a:prstGeom prst="rect">
              <a:avLst/>
            </a:prstGeom>
            <a:noFill/>
            <a:ln w="762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ctr"/>
              <a:r>
                <a:rPr lang="en-US" kern="0" dirty="0">
                  <a:latin typeface="Arial" panose="020B0604020202020204" pitchFamily="34" charset="0"/>
                  <a:cs typeface="Arial" panose="020B0604020202020204" pitchFamily="34" charset="0"/>
                </a:rPr>
                <a:t>Corn/Soybean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27419-6D79-8264-B4BE-A015B6773476}"/>
                </a:ext>
              </a:extLst>
            </p:cNvPr>
            <p:cNvSpPr/>
            <p:nvPr/>
          </p:nvSpPr>
          <p:spPr>
            <a:xfrm>
              <a:off x="1340932" y="807508"/>
              <a:ext cx="4154992" cy="4034712"/>
            </a:xfrm>
            <a:prstGeom prst="rect">
              <a:avLst/>
            </a:prstGeom>
            <a:noFill/>
            <a:ln w="76200" cap="flat" cmpd="sng" algn="ctr">
              <a:solidFill>
                <a:srgbClr val="861F41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Continuous Corn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890E03-1A00-ACC0-702E-49C9CC1F19CE}"/>
                </a:ext>
              </a:extLst>
            </p:cNvPr>
            <p:cNvSpPr txBox="1"/>
            <p:nvPr/>
          </p:nvSpPr>
          <p:spPr>
            <a:xfrm>
              <a:off x="1457325" y="238125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B28D2A-89DB-8F7B-1BAF-23DCA34596B9}"/>
                </a:ext>
              </a:extLst>
            </p:cNvPr>
            <p:cNvSpPr txBox="1"/>
            <p:nvPr/>
          </p:nvSpPr>
          <p:spPr>
            <a:xfrm>
              <a:off x="2247900" y="2196584"/>
              <a:ext cx="67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6C47E2-1232-AA1A-9306-4BA7C7C600D0}"/>
                </a:ext>
              </a:extLst>
            </p:cNvPr>
            <p:cNvSpPr txBox="1"/>
            <p:nvPr/>
          </p:nvSpPr>
          <p:spPr>
            <a:xfrm>
              <a:off x="5626812" y="2270866"/>
              <a:ext cx="67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4795A3-C56A-5FA3-F04C-2B074E6EF143}"/>
                </a:ext>
              </a:extLst>
            </p:cNvPr>
            <p:cNvSpPr txBox="1"/>
            <p:nvPr/>
          </p:nvSpPr>
          <p:spPr>
            <a:xfrm>
              <a:off x="7322259" y="2196584"/>
              <a:ext cx="619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A889A8-A0C4-E021-8101-378656FC3BA1}"/>
                </a:ext>
              </a:extLst>
            </p:cNvPr>
            <p:cNvSpPr txBox="1"/>
            <p:nvPr/>
          </p:nvSpPr>
          <p:spPr>
            <a:xfrm>
              <a:off x="3081522" y="1630732"/>
              <a:ext cx="67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238278-B402-7777-F978-CD6FA6674E09}"/>
                </a:ext>
              </a:extLst>
            </p:cNvPr>
            <p:cNvSpPr txBox="1"/>
            <p:nvPr/>
          </p:nvSpPr>
          <p:spPr>
            <a:xfrm>
              <a:off x="3943350" y="1225047"/>
              <a:ext cx="67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E8E5C1-5D5A-2EAF-7344-45A31BFAD305}"/>
                </a:ext>
              </a:extLst>
            </p:cNvPr>
            <p:cNvSpPr txBox="1"/>
            <p:nvPr/>
          </p:nvSpPr>
          <p:spPr>
            <a:xfrm>
              <a:off x="4810124" y="1725982"/>
              <a:ext cx="601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BD062C-C0AF-C8BE-C115-FC7D3CFB0430}"/>
                </a:ext>
              </a:extLst>
            </p:cNvPr>
            <p:cNvSpPr txBox="1"/>
            <p:nvPr/>
          </p:nvSpPr>
          <p:spPr>
            <a:xfrm>
              <a:off x="6462713" y="1225047"/>
              <a:ext cx="67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3ADB1D-B5F3-3466-C6CB-50874F02958B}"/>
                </a:ext>
              </a:extLst>
            </p:cNvPr>
            <p:cNvSpPr txBox="1"/>
            <p:nvPr/>
          </p:nvSpPr>
          <p:spPr>
            <a:xfrm>
              <a:off x="8143502" y="1577286"/>
              <a:ext cx="67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FFE09D-C0B6-854C-CB27-2974834CAA96}"/>
                </a:ext>
              </a:extLst>
            </p:cNvPr>
            <p:cNvSpPr txBox="1"/>
            <p:nvPr/>
          </p:nvSpPr>
          <p:spPr>
            <a:xfrm>
              <a:off x="9019431" y="1827252"/>
              <a:ext cx="619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4DF940-CA37-11EB-7BE5-F319C729A767}"/>
                </a:ext>
              </a:extLst>
            </p:cNvPr>
            <p:cNvSpPr txBox="1"/>
            <p:nvPr/>
          </p:nvSpPr>
          <p:spPr>
            <a:xfrm>
              <a:off x="9846992" y="1744846"/>
              <a:ext cx="619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E61C8A-D1B5-A2FF-FE7C-6E4234638554}"/>
                </a:ext>
              </a:extLst>
            </p:cNvPr>
            <p:cNvSpPr txBox="1"/>
            <p:nvPr/>
          </p:nvSpPr>
          <p:spPr>
            <a:xfrm>
              <a:off x="10703057" y="1440059"/>
              <a:ext cx="619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abc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11283EF-8D20-7A7D-12A5-1D61F946855E}"/>
              </a:ext>
            </a:extLst>
          </p:cNvPr>
          <p:cNvSpPr txBox="1"/>
          <p:nvPr/>
        </p:nvSpPr>
        <p:spPr>
          <a:xfrm>
            <a:off x="5172075" y="6321033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277809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A2A054-C508-7CE9-D0F2-D099F6F95738}"/>
              </a:ext>
            </a:extLst>
          </p:cNvPr>
          <p:cNvGrpSpPr/>
          <p:nvPr/>
        </p:nvGrpSpPr>
        <p:grpSpPr>
          <a:xfrm>
            <a:off x="619125" y="709857"/>
            <a:ext cx="10629900" cy="6148143"/>
            <a:chOff x="495300" y="0"/>
            <a:chExt cx="10648950" cy="67005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33ED83-075E-8EDC-B657-7D255BBAB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2656"/>
            <a:stretch>
              <a:fillRect/>
            </a:stretch>
          </p:blipFill>
          <p:spPr>
            <a:xfrm>
              <a:off x="495300" y="0"/>
              <a:ext cx="10648950" cy="670059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938E9-C4F4-55A0-A327-E7702D149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2384" y="2207270"/>
              <a:ext cx="1524132" cy="6096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735440-C865-D4DD-F78D-EC16A38EC6FF}"/>
                </a:ext>
              </a:extLst>
            </p:cNvPr>
            <p:cNvSpPr txBox="1"/>
            <p:nvPr/>
          </p:nvSpPr>
          <p:spPr>
            <a:xfrm>
              <a:off x="4586286" y="157406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0-5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9BC42A-66B9-8600-0570-14CCEAFC9937}"/>
                </a:ext>
              </a:extLst>
            </p:cNvPr>
            <p:cNvSpPr txBox="1"/>
            <p:nvPr/>
          </p:nvSpPr>
          <p:spPr>
            <a:xfrm>
              <a:off x="9553641" y="157406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0-15 cm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0CC045-DAB1-4792-B799-7D4B9EB52B19}"/>
                </a:ext>
              </a:extLst>
            </p:cNvPr>
            <p:cNvSpPr txBox="1"/>
            <p:nvPr/>
          </p:nvSpPr>
          <p:spPr>
            <a:xfrm>
              <a:off x="4586286" y="3107593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15-30 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F7EEDB-A52A-0A0D-9398-F6897E502596}"/>
                </a:ext>
              </a:extLst>
            </p:cNvPr>
            <p:cNvSpPr txBox="1"/>
            <p:nvPr/>
          </p:nvSpPr>
          <p:spPr>
            <a:xfrm>
              <a:off x="9553641" y="3107593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0-30 cm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C2B283-42EC-7F97-3596-DDE0A002AE2D}"/>
                </a:ext>
              </a:extLst>
            </p:cNvPr>
            <p:cNvSpPr txBox="1"/>
            <p:nvPr/>
          </p:nvSpPr>
          <p:spPr>
            <a:xfrm>
              <a:off x="1514473" y="190500"/>
              <a:ext cx="1885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= 0.10x + 4.71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6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0.38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87E610-7D9E-695E-0431-46079F308DCF}"/>
                </a:ext>
              </a:extLst>
            </p:cNvPr>
            <p:cNvSpPr txBox="1"/>
            <p:nvPr/>
          </p:nvSpPr>
          <p:spPr>
            <a:xfrm>
              <a:off x="6367462" y="184724"/>
              <a:ext cx="1885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= 0.05 x + 3.77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6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0.28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BC1DF4-EC03-5E37-3613-1006775D25C7}"/>
                </a:ext>
              </a:extLst>
            </p:cNvPr>
            <p:cNvSpPr txBox="1"/>
            <p:nvPr/>
          </p:nvSpPr>
          <p:spPr>
            <a:xfrm>
              <a:off x="1514473" y="3153159"/>
              <a:ext cx="1885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= 0.02 x + 3.80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6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50EA1C-8CA0-80E3-A281-1C03D436ACB1}"/>
                </a:ext>
              </a:extLst>
            </p:cNvPr>
            <p:cNvSpPr txBox="1"/>
            <p:nvPr/>
          </p:nvSpPr>
          <p:spPr>
            <a:xfrm>
              <a:off x="6367462" y="3153159"/>
              <a:ext cx="1885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= 0.03 x + 3.79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6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0.21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D2699EA-E4B7-0E4A-206F-3E4DD4A32AE8}"/>
              </a:ext>
            </a:extLst>
          </p:cNvPr>
          <p:cNvSpPr txBox="1">
            <a:spLocks/>
          </p:cNvSpPr>
          <p:nvPr/>
        </p:nvSpPr>
        <p:spPr>
          <a:xfrm>
            <a:off x="295274" y="0"/>
            <a:ext cx="11601451" cy="80750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Linear Relationship of Carbon Inputs and SOC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39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9D728-D834-E07B-3BBB-4960D6256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FB32-F2E8-A036-DC01-E909FCAF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" y="106893"/>
            <a:ext cx="11601451" cy="80750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Nitrogen Rate Trials in Corn Following Cover Crop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E0B1F-3CDF-C53C-BD22-A2BB5A8E7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8" y="1047749"/>
            <a:ext cx="6962776" cy="570335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Refine N fertilizer recommendations post-cover crop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Improve COMET’s GHG crediting model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COMET Model Only Credits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25% N reduction for non-legumes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50% N reduction for legumes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2025 Research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ESAREC trials with hairy vetch, cereal rye, and multispecies mixes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Measuring corn N response post-cover crop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2026 Expansion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On-farm trials with Alliance producers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4" dirty="0">
                <a:latin typeface="Arial" panose="020B0604020202020204" pitchFamily="34" charset="0"/>
                <a:cs typeface="Arial" panose="020B0604020202020204" pitchFamily="34" charset="0"/>
              </a:rPr>
              <a:t>Capturing climatic and physiographic variability across Virginia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27A04-D92E-00C7-0A3C-659A1A86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914401"/>
            <a:ext cx="428624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2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1" y="596900"/>
            <a:ext cx="8837167" cy="56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000000"/>
                </a:solidFill>
                <a:latin typeface="Acherus Grotesque Regular"/>
              </a:rPr>
              <a:t>Agronomy Research Team</a:t>
            </a:r>
          </a:p>
        </p:txBody>
      </p:sp>
      <p:sp>
        <p:nvSpPr>
          <p:cNvPr id="3" name="Freeform 3"/>
          <p:cNvSpPr/>
          <p:nvPr/>
        </p:nvSpPr>
        <p:spPr>
          <a:xfrm>
            <a:off x="342668" y="267722"/>
            <a:ext cx="1270354" cy="1283186"/>
          </a:xfrm>
          <a:custGeom>
            <a:avLst/>
            <a:gdLst/>
            <a:ahLst/>
            <a:cxnLst/>
            <a:rect l="l" t="t" r="r" b="b"/>
            <a:pathLst>
              <a:path w="1905531" h="1924779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26858" y="1672799"/>
            <a:ext cx="4294623" cy="3803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</a:pPr>
            <a:r>
              <a:rPr lang="en-US" sz="2800" b="1" dirty="0">
                <a:solidFill>
                  <a:srgbClr val="000000"/>
                </a:solidFill>
                <a:latin typeface="Acherus Grotesque Bold"/>
              </a:rPr>
              <a:t>Ryan Stewart, Ph.D.</a:t>
            </a:r>
          </a:p>
          <a:p>
            <a:pPr defTabSz="60963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cherus Grotesque Bold"/>
              </a:rPr>
              <a:t>Professor</a:t>
            </a:r>
          </a:p>
          <a:p>
            <a:pPr defTabSz="60963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cherus Grotesque Bold"/>
              </a:rPr>
              <a:t>Email: rds@vt.edu</a:t>
            </a:r>
          </a:p>
          <a:p>
            <a:pPr defTabSz="60963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cherus Grotesque Bold"/>
              </a:rPr>
              <a:t>Phone: 540-231-0253</a:t>
            </a:r>
          </a:p>
          <a:p>
            <a:pPr defTabSz="609630">
              <a:lnSpc>
                <a:spcPts val="3199"/>
              </a:lnSpc>
            </a:pPr>
            <a:endParaRPr lang="en-US" sz="2400" b="1" dirty="0">
              <a:solidFill>
                <a:srgbClr val="000000"/>
              </a:solidFill>
              <a:latin typeface="Acherus Grotesque Bold"/>
            </a:endParaRPr>
          </a:p>
          <a:p>
            <a:pPr defTabSz="609630">
              <a:lnSpc>
                <a:spcPts val="3199"/>
              </a:lnSpc>
            </a:pPr>
            <a:r>
              <a:rPr lang="en-US" sz="2800" b="1" dirty="0">
                <a:solidFill>
                  <a:srgbClr val="000000"/>
                </a:solidFill>
                <a:latin typeface="Acherus Grotesque Bold"/>
              </a:rPr>
              <a:t>Joseph Haymaker, Ph.D.</a:t>
            </a:r>
          </a:p>
          <a:p>
            <a:pPr defTabSz="60963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cherus Grotesque Bold"/>
              </a:rPr>
              <a:t>Postdoctoral Associate</a:t>
            </a:r>
          </a:p>
          <a:p>
            <a:pPr defTabSz="60963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cherus Grotesque Regular"/>
              </a:rPr>
              <a:t>Email: jrhaymaker@vt.edu</a:t>
            </a:r>
          </a:p>
          <a:p>
            <a:pPr defTabSz="609630">
              <a:lnSpc>
                <a:spcPts val="3199"/>
              </a:lnSpc>
            </a:pPr>
            <a:r>
              <a:rPr lang="en-US" sz="2400" dirty="0">
                <a:solidFill>
                  <a:srgbClr val="000000"/>
                </a:solidFill>
                <a:latin typeface="Acherus Grotesque Regular"/>
              </a:rPr>
              <a:t>Phone: 410-603-7957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104385" y="5902321"/>
            <a:ext cx="6924879" cy="814733"/>
            <a:chOff x="0" y="0"/>
            <a:chExt cx="13849759" cy="16294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6D9CBD-DCE6-7EC2-791F-D7E7A3E0C5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00" b="12500"/>
          <a:stretch>
            <a:fillRect/>
          </a:stretch>
        </p:blipFill>
        <p:spPr>
          <a:xfrm>
            <a:off x="6743984" y="1281688"/>
            <a:ext cx="4294624" cy="42946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2" b="-1820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29310" y="1680959"/>
            <a:ext cx="11915617" cy="3496083"/>
            <a:chOff x="0" y="0"/>
            <a:chExt cx="4924905" cy="13811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4905" cy="1381169"/>
            </a:xfrm>
            <a:custGeom>
              <a:avLst/>
              <a:gdLst/>
              <a:ahLst/>
              <a:cxnLst/>
              <a:rect l="l" t="t" r="r" b="b"/>
              <a:pathLst>
                <a:path w="4924905" h="1381169">
                  <a:moveTo>
                    <a:pt x="0" y="0"/>
                  </a:moveTo>
                  <a:lnTo>
                    <a:pt x="4924905" y="0"/>
                  </a:lnTo>
                  <a:lnTo>
                    <a:pt x="4924905" y="1381169"/>
                  </a:lnTo>
                  <a:lnTo>
                    <a:pt x="0" y="1381169"/>
                  </a:lnTo>
                  <a:close/>
                </a:path>
              </a:pathLst>
            </a:custGeom>
            <a:solidFill>
              <a:srgbClr val="D7D2CB">
                <a:alpha val="9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8192" y="2448860"/>
            <a:ext cx="11915617" cy="1767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"/>
              </a:lnSpc>
              <a:spcBef>
                <a:spcPct val="0"/>
              </a:spcBef>
            </a:pPr>
            <a:endParaRPr sz="1200" dirty="0"/>
          </a:p>
          <a:p>
            <a:pPr algn="ctr">
              <a:lnSpc>
                <a:spcPts val="4933"/>
              </a:lnSpc>
            </a:pPr>
            <a:r>
              <a:rPr lang="en-US" sz="4000" dirty="0">
                <a:solidFill>
                  <a:srgbClr val="861F41"/>
                </a:solidFill>
                <a:latin typeface="Acherus Grotesque Bold"/>
              </a:rPr>
              <a:t>VT Research Snapshot</a:t>
            </a:r>
            <a:r>
              <a:rPr lang="en-US" sz="4933" dirty="0">
                <a:solidFill>
                  <a:srgbClr val="861F41"/>
                </a:solidFill>
                <a:latin typeface="Acherus Grotesque Bold"/>
              </a:rPr>
              <a:t>s</a:t>
            </a:r>
          </a:p>
          <a:p>
            <a:pPr algn="ctr">
              <a:lnSpc>
                <a:spcPts val="933"/>
              </a:lnSpc>
            </a:pPr>
            <a:endParaRPr lang="en-US" sz="4933" dirty="0">
              <a:solidFill>
                <a:srgbClr val="861F41"/>
              </a:solidFill>
              <a:latin typeface="Acherus Grotesque Bold"/>
            </a:endParaRPr>
          </a:p>
          <a:p>
            <a:pPr algn="ctr">
              <a:lnSpc>
                <a:spcPts val="4933"/>
              </a:lnSpc>
            </a:pPr>
            <a:r>
              <a:rPr lang="en-US" sz="2000" dirty="0">
                <a:solidFill>
                  <a:srgbClr val="861F41"/>
                </a:solidFill>
                <a:latin typeface="Acherus Grotesque Bold"/>
              </a:rPr>
              <a:t>Livestock Working Group</a:t>
            </a:r>
            <a:endParaRPr lang="en-US" sz="2000" dirty="0">
              <a:solidFill>
                <a:srgbClr val="861F41"/>
              </a:solidFill>
              <a:latin typeface="Acherus Grotesque Light"/>
            </a:endParaRPr>
          </a:p>
          <a:p>
            <a:pPr algn="ctr">
              <a:lnSpc>
                <a:spcPts val="1976"/>
              </a:lnSpc>
              <a:spcBef>
                <a:spcPct val="0"/>
              </a:spcBef>
            </a:pPr>
            <a:endParaRPr lang="en-US" sz="1411" dirty="0">
              <a:solidFill>
                <a:srgbClr val="861F41"/>
              </a:solidFill>
              <a:latin typeface="Acherus Grotesq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4385" y="5902321"/>
            <a:ext cx="6924879" cy="814733"/>
            <a:chOff x="0" y="0"/>
            <a:chExt cx="13849759" cy="1629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6043" cy="1629465"/>
            </a:xfrm>
            <a:custGeom>
              <a:avLst/>
              <a:gdLst/>
              <a:ahLst/>
              <a:cxnLst/>
              <a:rect l="l" t="t" r="r" b="b"/>
              <a:pathLst>
                <a:path w="6926043" h="1629465">
                  <a:moveTo>
                    <a:pt x="0" y="0"/>
                  </a:moveTo>
                  <a:lnTo>
                    <a:pt x="6926043" y="0"/>
                  </a:lnTo>
                  <a:lnTo>
                    <a:pt x="6926043" y="1629465"/>
                  </a:lnTo>
                  <a:lnTo>
                    <a:pt x="0" y="162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6926043" y="271933"/>
              <a:ext cx="6923716" cy="1085600"/>
            </a:xfrm>
            <a:custGeom>
              <a:avLst/>
              <a:gdLst/>
              <a:ahLst/>
              <a:cxnLst/>
              <a:rect l="l" t="t" r="r" b="b"/>
              <a:pathLst>
                <a:path w="6923716" h="1085600">
                  <a:moveTo>
                    <a:pt x="0" y="0"/>
                  </a:moveTo>
                  <a:lnTo>
                    <a:pt x="6923716" y="0"/>
                  </a:lnTo>
                  <a:lnTo>
                    <a:pt x="6923716" y="1085600"/>
                  </a:lnTo>
                  <a:lnTo>
                    <a:pt x="0" y="108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342668" y="267722"/>
            <a:ext cx="1270354" cy="1283186"/>
          </a:xfrm>
          <a:custGeom>
            <a:avLst/>
            <a:gdLst/>
            <a:ahLst/>
            <a:cxnLst/>
            <a:rect l="l" t="t" r="r" b="b"/>
            <a:pathLst>
              <a:path w="1905531" h="1924779">
                <a:moveTo>
                  <a:pt x="0" y="0"/>
                </a:moveTo>
                <a:lnTo>
                  <a:pt x="1905532" y="0"/>
                </a:lnTo>
                <a:lnTo>
                  <a:pt x="1905532" y="1924779"/>
                </a:lnTo>
                <a:lnTo>
                  <a:pt x="0" y="1924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C4B1B-5034-532B-6200-5F1602237B81}"/>
              </a:ext>
            </a:extLst>
          </p:cNvPr>
          <p:cNvSpPr txBox="1"/>
          <p:nvPr/>
        </p:nvSpPr>
        <p:spPr>
          <a:xfrm>
            <a:off x="548136" y="423965"/>
            <a:ext cx="61574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6600" spc="-100" dirty="0">
                <a:solidFill>
                  <a:srgbClr val="111618"/>
                </a:solidFill>
                <a:latin typeface="Oswald Medium" pitchFamily="2" charset="77"/>
              </a:rPr>
              <a:t>Research Themes</a:t>
            </a:r>
          </a:p>
          <a:p>
            <a:pPr defTabSz="457223">
              <a:defRPr/>
            </a:pPr>
            <a:endParaRPr lang="en-US" sz="3300" spc="-100" dirty="0">
              <a:solidFill>
                <a:srgbClr val="111618"/>
              </a:solidFill>
              <a:latin typeface="Oswald Light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00F250-490B-65A9-9BB0-C841B48060EA}"/>
              </a:ext>
            </a:extLst>
          </p:cNvPr>
          <p:cNvGrpSpPr/>
          <p:nvPr/>
        </p:nvGrpSpPr>
        <p:grpSpPr>
          <a:xfrm>
            <a:off x="1981200" y="1618717"/>
            <a:ext cx="9362667" cy="4124311"/>
            <a:chOff x="3080516" y="3478328"/>
            <a:chExt cx="12411284" cy="50345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5AF2C9-B4BD-459C-D80E-4A24D6D20251}"/>
                </a:ext>
              </a:extLst>
            </p:cNvPr>
            <p:cNvSpPr txBox="1"/>
            <p:nvPr/>
          </p:nvSpPr>
          <p:spPr>
            <a:xfrm>
              <a:off x="3449806" y="3478328"/>
              <a:ext cx="3275799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Practices &amp; </a:t>
              </a:r>
              <a:r>
                <a:rPr lang="en-AU" sz="1800" b="1" dirty="0" err="1">
                  <a:solidFill>
                    <a:srgbClr val="50478F"/>
                  </a:solidFill>
                </a:rPr>
                <a:t>GHGe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E8735D-0F88-6197-F0E5-5559B47932DE}"/>
                </a:ext>
              </a:extLst>
            </p:cNvPr>
            <p:cNvCxnSpPr>
              <a:cxnSpLocks/>
            </p:cNvCxnSpPr>
            <p:nvPr/>
          </p:nvCxnSpPr>
          <p:spPr>
            <a:xfrm>
              <a:off x="3180878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CBB137-4C38-DFC6-A861-DC766EED21B4}"/>
                </a:ext>
              </a:extLst>
            </p:cNvPr>
            <p:cNvSpPr txBox="1"/>
            <p:nvPr/>
          </p:nvSpPr>
          <p:spPr>
            <a:xfrm>
              <a:off x="3080516" y="4260385"/>
              <a:ext cx="3914012" cy="3193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r>
                <a:rPr lang="en-AU" sz="1100" dirty="0">
                  <a:solidFill>
                    <a:srgbClr val="50478F"/>
                  </a:solidFill>
                </a:rPr>
                <a:t>Prescribed Grazing and Methane?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F8E894-AB0A-EF3A-30F9-98B5EDC7473B}"/>
                </a:ext>
              </a:extLst>
            </p:cNvPr>
            <p:cNvCxnSpPr>
              <a:cxnSpLocks/>
            </p:cNvCxnSpPr>
            <p:nvPr/>
          </p:nvCxnSpPr>
          <p:spPr>
            <a:xfrm>
              <a:off x="7475405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198F26-6450-DA7C-E11A-E78E377DF56C}"/>
                </a:ext>
              </a:extLst>
            </p:cNvPr>
            <p:cNvSpPr txBox="1"/>
            <p:nvPr/>
          </p:nvSpPr>
          <p:spPr>
            <a:xfrm>
              <a:off x="7375043" y="4260385"/>
              <a:ext cx="3914012" cy="3193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100" dirty="0">
                <a:solidFill>
                  <a:srgbClr val="50478F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40F1E4-3F30-0A90-56A9-659C1558C1E5}"/>
                </a:ext>
              </a:extLst>
            </p:cNvPr>
            <p:cNvCxnSpPr>
              <a:cxnSpLocks/>
            </p:cNvCxnSpPr>
            <p:nvPr/>
          </p:nvCxnSpPr>
          <p:spPr>
            <a:xfrm>
              <a:off x="11678144" y="4064600"/>
              <a:ext cx="3813656" cy="0"/>
            </a:xfrm>
            <a:prstGeom prst="line">
              <a:avLst/>
            </a:prstGeom>
            <a:ln w="19050">
              <a:solidFill>
                <a:srgbClr val="50478F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52F9ED-4F25-E6BD-13CE-A7FD5CF09845}"/>
                </a:ext>
              </a:extLst>
            </p:cNvPr>
            <p:cNvSpPr txBox="1"/>
            <p:nvPr/>
          </p:nvSpPr>
          <p:spPr>
            <a:xfrm>
              <a:off x="11577782" y="4260385"/>
              <a:ext cx="3914012" cy="3193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marL="142882" indent="-142882">
                <a:buFont typeface="Arial" panose="020B0604020202020204" pitchFamily="34" charset="0"/>
                <a:buChar char="•"/>
              </a:pPr>
              <a:endParaRPr lang="en-AU" sz="1100" dirty="0">
                <a:solidFill>
                  <a:srgbClr val="50478F"/>
                </a:solidFill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C58E5382-192A-FF19-E651-D69C2340A6D1}"/>
                </a:ext>
              </a:extLst>
            </p:cNvPr>
            <p:cNvSpPr/>
            <p:nvPr/>
          </p:nvSpPr>
          <p:spPr>
            <a:xfrm rot="10800000">
              <a:off x="3680213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520A77AA-D0E2-34A9-7151-869F76AB327E}"/>
                </a:ext>
              </a:extLst>
            </p:cNvPr>
            <p:cNvSpPr/>
            <p:nvPr/>
          </p:nvSpPr>
          <p:spPr>
            <a:xfrm rot="10800000">
              <a:off x="8086507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63A659B4-7C1A-4E83-0553-F1D759CF036C}"/>
                </a:ext>
              </a:extLst>
            </p:cNvPr>
            <p:cNvSpPr/>
            <p:nvPr/>
          </p:nvSpPr>
          <p:spPr>
            <a:xfrm rot="10800000">
              <a:off x="12196736" y="7137727"/>
              <a:ext cx="2676101" cy="592364"/>
            </a:xfrm>
            <a:prstGeom prst="triangle">
              <a:avLst/>
            </a:prstGeom>
            <a:solidFill>
              <a:srgbClr val="83003F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478F"/>
                </a:solidFill>
                <a:latin typeface="Oswald ExtraLight" pitchFamily="2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5F4019-F48C-99C0-FEC8-6DDFB981D4DB}"/>
                </a:ext>
              </a:extLst>
            </p:cNvPr>
            <p:cNvSpPr/>
            <p:nvPr/>
          </p:nvSpPr>
          <p:spPr>
            <a:xfrm>
              <a:off x="3520459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2B69A6-39BE-041D-4AF8-728BDC8081C1}"/>
                </a:ext>
              </a:extLst>
            </p:cNvPr>
            <p:cNvSpPr/>
            <p:nvPr/>
          </p:nvSpPr>
          <p:spPr>
            <a:xfrm>
              <a:off x="7968805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E4765D-5622-4BC0-DFA5-07D3FB3DDFDB}"/>
                </a:ext>
              </a:extLst>
            </p:cNvPr>
            <p:cNvSpPr/>
            <p:nvPr/>
          </p:nvSpPr>
          <p:spPr>
            <a:xfrm>
              <a:off x="12079034" y="7949774"/>
              <a:ext cx="2911502" cy="563054"/>
            </a:xfrm>
            <a:prstGeom prst="rect">
              <a:avLst/>
            </a:prstGeom>
            <a:solidFill>
              <a:srgbClr val="8300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23" hangingPunct="0">
                <a:defRPr/>
              </a:pPr>
              <a:r>
                <a:rPr lang="en-AU" sz="1400" b="1" kern="0" dirty="0">
                  <a:solidFill>
                    <a:srgbClr val="FFADA2"/>
                  </a:solidFill>
                  <a:latin typeface="Montserrat Medium" pitchFamily="2" charset="77"/>
                  <a:ea typeface="Arial" charset="0"/>
                  <a:cs typeface="Arial" panose="020B0604020202020204" pitchFamily="34" charset="0"/>
                  <a:sym typeface="Arial"/>
                </a:rPr>
                <a:t>Outcome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07913B-15C5-BAD9-7EBA-667E5CC79E64}"/>
                </a:ext>
              </a:extLst>
            </p:cNvPr>
            <p:cNvSpPr txBox="1"/>
            <p:nvPr/>
          </p:nvSpPr>
          <p:spPr>
            <a:xfrm>
              <a:off x="7678004" y="3478328"/>
              <a:ext cx="3308087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MMRV</a:t>
              </a:r>
              <a:endParaRPr lang="en-AU" dirty="0">
                <a:solidFill>
                  <a:srgbClr val="50478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C84E93-7914-3E91-68B4-3EAE4BCF24D7}"/>
                </a:ext>
              </a:extLst>
            </p:cNvPr>
            <p:cNvSpPr txBox="1"/>
            <p:nvPr/>
          </p:nvSpPr>
          <p:spPr>
            <a:xfrm>
              <a:off x="11835924" y="3478328"/>
              <a:ext cx="3494542" cy="4508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Montserrat" pitchFamily="2" charset="77"/>
                </a:defRPr>
              </a:lvl1pPr>
            </a:lstStyle>
            <a:p>
              <a:pPr algn="ctr"/>
              <a:r>
                <a:rPr lang="en-AU" sz="1800" b="1" dirty="0">
                  <a:solidFill>
                    <a:srgbClr val="50478F"/>
                  </a:solidFill>
                </a:rPr>
                <a:t>Broader Impacts</a:t>
              </a:r>
              <a:endParaRPr lang="en-AU" dirty="0">
                <a:solidFill>
                  <a:srgbClr val="50478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15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7ae5c5-f921-40c7-86fb-055cc7df5ca5" xsi:nil="true"/>
    <Notes xmlns="dcee4239-198f-4a12-9fca-880a39a19ef3" xsi:nil="true"/>
    <lcf76f155ced4ddcb4097134ff3c332f xmlns="dcee4239-198f-4a12-9fca-880a39a19ef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224DB7C2C61741B5AB6D292D742D03" ma:contentTypeVersion="17" ma:contentTypeDescription="Create a new document." ma:contentTypeScope="" ma:versionID="7b1f88fc2ce9347509b2d118d80ba3b7">
  <xsd:schema xmlns:xsd="http://www.w3.org/2001/XMLSchema" xmlns:xs="http://www.w3.org/2001/XMLSchema" xmlns:p="http://schemas.microsoft.com/office/2006/metadata/properties" xmlns:ns2="dcee4239-198f-4a12-9fca-880a39a19ef3" xmlns:ns3="b17ae5c5-f921-40c7-86fb-055cc7df5ca5" targetNamespace="http://schemas.microsoft.com/office/2006/metadata/properties" ma:root="true" ma:fieldsID="a1644291bf843e103096ba623b9e5cab" ns2:_="" ns3:_="">
    <xsd:import namespace="dcee4239-198f-4a12-9fca-880a39a19ef3"/>
    <xsd:import namespace="b17ae5c5-f921-40c7-86fb-055cc7df5c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Note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e4239-198f-4a12-9fca-880a39a19e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86477d7-ad29-47e7-b319-eaa6f19496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ae5c5-f921-40c7-86fb-055cc7df5ca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e87d05c-a462-4204-982b-290883066cb2}" ma:internalName="TaxCatchAll" ma:showField="CatchAllData" ma:web="b17ae5c5-f921-40c7-86fb-055cc7df5c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9A2464-0651-4018-9903-43A9CC791D12}">
  <ds:schemaRefs>
    <ds:schemaRef ds:uri="http://purl.org/dc/elements/1.1/"/>
    <ds:schemaRef ds:uri="http://purl.org/dc/terms/"/>
    <ds:schemaRef ds:uri="b17ae5c5-f921-40c7-86fb-055cc7df5c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dcee4239-198f-4a12-9fca-880a39a19ef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B663EF7-E7FA-41EB-9ED7-5B2390E606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90D9E9-9C97-4761-863E-220A2378F8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e4239-198f-4a12-9fca-880a39a19ef3"/>
    <ds:schemaRef ds:uri="b17ae5c5-f921-40c7-86fb-055cc7df5c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1758</Words>
  <Application>Microsoft Macintosh PowerPoint</Application>
  <PresentationFormat>Widescreen</PresentationFormat>
  <Paragraphs>304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Acherus Grotesque Bold</vt:lpstr>
      <vt:lpstr>Acherus Grotesque Light</vt:lpstr>
      <vt:lpstr>Acherus Grotesque Medium</vt:lpstr>
      <vt:lpstr>Acherus Grotesque Regular</vt:lpstr>
      <vt:lpstr>Aptos</vt:lpstr>
      <vt:lpstr>Aptos Display</vt:lpstr>
      <vt:lpstr>Aptos ExtraBold</vt:lpstr>
      <vt:lpstr>Arial</vt:lpstr>
      <vt:lpstr>Calibri</vt:lpstr>
      <vt:lpstr>Helvetica Neue</vt:lpstr>
      <vt:lpstr>Helvetica Neue Light</vt:lpstr>
      <vt:lpstr>Montserrat</vt:lpstr>
      <vt:lpstr>Montserrat Light</vt:lpstr>
      <vt:lpstr>Montserrat Medium</vt:lpstr>
      <vt:lpstr>Oswald ExtraLight</vt:lpstr>
      <vt:lpstr>Oswald Light</vt:lpstr>
      <vt:lpstr>Oswald Medium</vt:lpstr>
      <vt:lpstr>Times New Roman</vt:lpstr>
      <vt:lpstr>Office Theme</vt:lpstr>
      <vt:lpstr>PowerPoint Presentation</vt:lpstr>
      <vt:lpstr>PowerPoint Presentation</vt:lpstr>
      <vt:lpstr>Soil Organic Carbon (SOC) Stock Evaluation in VA Row Crops</vt:lpstr>
      <vt:lpstr>PowerPoint Presentation</vt:lpstr>
      <vt:lpstr>PowerPoint Presentation</vt:lpstr>
      <vt:lpstr>Nitrogen Rate Trials in Corn Following Cover 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Cowell-Lucero, Jamie</dc:creator>
  <cp:lastModifiedBy>Cowell-Lucero, Jamie</cp:lastModifiedBy>
  <cp:revision>1</cp:revision>
  <dcterms:created xsi:type="dcterms:W3CDTF">2025-08-01T17:47:11Z</dcterms:created>
  <dcterms:modified xsi:type="dcterms:W3CDTF">2025-08-04T19:20:12Z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0x010100BE224DB7C2C61741B5AB6D292D742D03</vt:lpwstr>
  </property>
  <property fmtid="{D5CDD505-2E9C-101B-9397-08002B2CF9AE}" pid="3" name="MediaServiceImageTags">
    <vt:lpwstr/>
  </property>
</Properties>
</file>